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9144000" cy="6858000" type="screen4x3"/>
  <p:notesSz cx="9926638" cy="6797675"/>
  <p:defaultTextStyle>
    <a:defPPr>
      <a:defRPr lang="ru-RU"/>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2838BEF-8BB2-4498-84A7-C5851F593DF1}">
  <a:tblStyle styleId="{22838BEF-8BB2-4498-84A7-C5851F593DF1}" styleName="Medium Style 4 - Accent 5">
    <a:wholeTbl>
      <a:tcTxStyle>
        <a:fontRef idx="minor">
          <a:prstClr val="black"/>
        </a:fontRef>
        <a:schemeClr val="dk1"/>
      </a:tcTxStyle>
      <a:tcStyle>
        <a:tcBdr>
          <a:left>
            <a:ln w="12700">
              <a:solidFill>
                <a:schemeClr val="accent5"/>
              </a:solidFill>
            </a:ln>
          </a:left>
          <a:right>
            <a:ln w="12700">
              <a:solidFill>
                <a:schemeClr val="accent5"/>
              </a:solidFill>
            </a:ln>
          </a:right>
          <a:top>
            <a:ln w="12700">
              <a:solidFill>
                <a:schemeClr val="accent5"/>
              </a:solidFill>
            </a:ln>
          </a:top>
          <a:bottom>
            <a:ln w="12700">
              <a:solidFill>
                <a:schemeClr val="accent5"/>
              </a:solidFill>
            </a:ln>
          </a:bottom>
          <a:insideH>
            <a:ln w="12700">
              <a:solidFill>
                <a:schemeClr val="accent5"/>
              </a:solidFill>
            </a:ln>
          </a:insideH>
          <a:insideV>
            <a:ln w="12700">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fill>
          <a:solidFill>
            <a:schemeClr val="accent5">
              <a:tint val="40000"/>
            </a:schemeClr>
          </a:solidFill>
        </a:fill>
      </a:tcStyle>
    </a:band2V>
    <a:lastCol>
      <a:tcTxStyle b="on">
        <a:fontRef idx="minor">
          <a:prstClr val="black"/>
        </a:fontRef>
        <a:schemeClr val="dk1"/>
      </a:tcTxStyle>
      <a:tcStyle>
        <a:tcBdr/>
      </a:tcStyle>
    </a:lastCol>
    <a:firstCol>
      <a:tcTxStyle b="on">
        <a:fontRef idx="minor">
          <a:prstClr val="black"/>
        </a:fontRef>
        <a:schemeClr val="dk1"/>
      </a:tcTxStyle>
      <a:tcStyle>
        <a:tcBdr/>
      </a:tcStyle>
    </a:firstCol>
    <a:lastRow>
      <a:tcTxStyle b="on">
        <a:fontRef idx="minor">
          <a:prstClr val="black"/>
        </a:fontRef>
        <a:schemeClr val="dk1"/>
      </a:tcTxStyle>
      <a:tcStyle>
        <a:tcBdr>
          <a:top>
            <a:ln w="38100">
              <a:solidFill>
                <a:schemeClr val="accent5"/>
              </a:solidFill>
            </a:ln>
          </a:top>
        </a:tcBdr>
        <a:fill>
          <a:solidFill>
            <a:schemeClr val="accent5">
              <a:tint val="20000"/>
            </a:schemeClr>
          </a:solidFill>
        </a:fill>
      </a:tcStyle>
    </a:lastRow>
    <a:seCell>
      <a:tcStyle>
        <a:tcBdr/>
      </a:tcStyle>
    </a:seCell>
    <a:swCell>
      <a:tcStyle>
        <a:tcBdr/>
      </a:tcStyle>
    </a:swCell>
    <a:firstRow>
      <a:tcTxStyle b="on">
        <a:fontRef idx="minor">
          <a:prstClr val="black"/>
        </a:fontRef>
        <a:schemeClr val="dk1"/>
      </a:tcTxStyle>
      <a:tcStyle>
        <a:tcBdr>
          <a:bottom>
            <a:ln w="12700">
              <a:solidFill>
                <a:schemeClr val="accent5"/>
              </a:solidFill>
            </a:ln>
          </a:bottom>
        </a:tcBdr>
        <a:fill>
          <a:solidFill>
            <a:schemeClr val="accent5">
              <a:tint val="20000"/>
            </a:schemeClr>
          </a:solidFill>
        </a:fill>
      </a:tcStyle>
    </a:firstRow>
    <a:neCell>
      <a:tcStyle>
        <a:tcBdr/>
      </a:tcStyle>
    </a:neCell>
    <a:nwCell>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type="title" preserve="1" userDrawn="1">
  <p:cSld name="Титульный слайд">
    <p:spTree>
      <p:nvGrpSpPr>
        <p:cNvPr id="1" name=""/>
        <p:cNvGrpSpPr/>
        <p:nvPr/>
      </p:nvGrpSpPr>
      <p:grpSpPr bwMode="auto">
        <a:xfrm>
          <a:off x="0" y="0"/>
          <a:ext cx="0" cy="0"/>
          <a:chOff x="0" y="0"/>
          <a:chExt cx="0" cy="0"/>
        </a:xfrm>
      </p:grpSpPr>
      <p:sp>
        <p:nvSpPr>
          <p:cNvPr id="2" name="Заголовок 1"/>
          <p:cNvSpPr>
            <a:spLocks noGrp="1"/>
          </p:cNvSpPr>
          <p:nvPr>
            <p:ph type="ctrTitle"/>
          </p:nvPr>
        </p:nvSpPr>
        <p:spPr bwMode="auto">
          <a:xfrm>
            <a:off x="685800" y="2130425"/>
            <a:ext cx="7772400" cy="1470025"/>
          </a:xfrm>
        </p:spPr>
        <p:txBody>
          <a:bodyPr/>
          <a:lstStyle/>
          <a:p>
            <a:pPr>
              <a:defRPr/>
            </a:pPr>
            <a:r>
              <a:rPr lang="ru-RU"/>
              <a:t>Образец заголовка</a:t>
            </a:r>
            <a:endParaRPr/>
          </a:p>
        </p:txBody>
      </p:sp>
      <p:sp>
        <p:nvSpPr>
          <p:cNvPr id="3" name="Подзаголовок 2"/>
          <p:cNvSpPr>
            <a:spLocks noGrp="1"/>
          </p:cNvSpPr>
          <p:nvPr>
            <p:ph type="subTitle" idx="1"/>
          </p:nvPr>
        </p:nvSpPr>
        <p:spPr bwMode="auto">
          <a:xfrm>
            <a:off x="1371600" y="3886200"/>
            <a:ext cx="6400800" cy="1752599"/>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a:defRPr/>
            </a:pPr>
            <a:r>
              <a:rPr lang="ru-RU"/>
              <a:t>Образец подзаголовка</a:t>
            </a:r>
            <a:endParaRPr/>
          </a:p>
        </p:txBody>
      </p:sp>
      <p:sp>
        <p:nvSpPr>
          <p:cNvPr id="4" name="Дата 3"/>
          <p:cNvSpPr>
            <a:spLocks noGrp="1"/>
          </p:cNvSpPr>
          <p:nvPr>
            <p:ph type="dt" sz="half" idx="10"/>
          </p:nvPr>
        </p:nvSpPr>
        <p:spPr bwMode="auto"/>
        <p:txBody>
          <a:bodyPr/>
          <a:lstStyle/>
          <a:p>
            <a:pPr>
              <a:defRPr/>
            </a:pPr>
            <a:fld id="{5248638B-9796-4338-93BB-6F6967C37C1E}" type="datetimeFigureOut">
              <a:rPr lang="ru-RU"/>
              <a:t>31.01.2024</a:t>
            </a:fld>
            <a:endParaRPr lang="ru-RU"/>
          </a:p>
        </p:txBody>
      </p:sp>
      <p:sp>
        <p:nvSpPr>
          <p:cNvPr id="5" name="Нижний колонтитул 4"/>
          <p:cNvSpPr>
            <a:spLocks noGrp="1"/>
          </p:cNvSpPr>
          <p:nvPr>
            <p:ph type="ftr" sz="quarter" idx="11"/>
          </p:nvPr>
        </p:nvSpPr>
        <p:spPr bwMode="auto"/>
        <p:txBody>
          <a:bodyPr/>
          <a:lstStyle/>
          <a:p>
            <a:pPr>
              <a:defRPr/>
            </a:pPr>
            <a:endParaRPr lang="ru-RU"/>
          </a:p>
        </p:txBody>
      </p:sp>
      <p:sp>
        <p:nvSpPr>
          <p:cNvPr id="6" name="Номер слайда 5"/>
          <p:cNvSpPr>
            <a:spLocks noGrp="1"/>
          </p:cNvSpPr>
          <p:nvPr>
            <p:ph type="sldNum" sz="quarter" idx="12"/>
          </p:nvPr>
        </p:nvSpPr>
        <p:spPr bwMode="auto"/>
        <p:txBody>
          <a:bodyPr/>
          <a:lstStyle/>
          <a:p>
            <a:pPr>
              <a:defRPr/>
            </a:pPr>
            <a:fld id="{DE17C449-F18C-47A1-8EC1-98DF11472008}" type="slidenum">
              <a:rPr lang="ru-RU"/>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PhAnim="0" type="vertTx" preserve="1" userDrawn="1">
  <p:cSld name="Заголовок и вертикальный текст">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p:txBody>
          <a:bodyPr/>
          <a:lstStyle/>
          <a:p>
            <a:pPr>
              <a:defRPr/>
            </a:pPr>
            <a:r>
              <a:rPr lang="ru-RU"/>
              <a:t>Образец заголовка</a:t>
            </a:r>
            <a:endParaRPr/>
          </a:p>
        </p:txBody>
      </p:sp>
      <p:sp>
        <p:nvSpPr>
          <p:cNvPr id="3" name="Вертикальный текст 2"/>
          <p:cNvSpPr>
            <a:spLocks noGrp="1"/>
          </p:cNvSpPr>
          <p:nvPr>
            <p:ph type="body" orient="vert" idx="1"/>
          </p:nvPr>
        </p:nvSpPr>
        <p:spPr bwMode="auto"/>
        <p:txBody>
          <a:bodyPr vert="eaVert"/>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a:p>
        </p:txBody>
      </p:sp>
      <p:sp>
        <p:nvSpPr>
          <p:cNvPr id="4" name="Дата 3"/>
          <p:cNvSpPr>
            <a:spLocks noGrp="1"/>
          </p:cNvSpPr>
          <p:nvPr>
            <p:ph type="dt" sz="half" idx="10"/>
          </p:nvPr>
        </p:nvSpPr>
        <p:spPr bwMode="auto"/>
        <p:txBody>
          <a:bodyPr/>
          <a:lstStyle/>
          <a:p>
            <a:pPr>
              <a:defRPr/>
            </a:pPr>
            <a:fld id="{5248638B-9796-4338-93BB-6F6967C37C1E}" type="datetimeFigureOut">
              <a:rPr lang="ru-RU"/>
              <a:t>31.01.2024</a:t>
            </a:fld>
            <a:endParaRPr lang="ru-RU"/>
          </a:p>
        </p:txBody>
      </p:sp>
      <p:sp>
        <p:nvSpPr>
          <p:cNvPr id="5" name="Нижний колонтитул 4"/>
          <p:cNvSpPr>
            <a:spLocks noGrp="1"/>
          </p:cNvSpPr>
          <p:nvPr>
            <p:ph type="ftr" sz="quarter" idx="11"/>
          </p:nvPr>
        </p:nvSpPr>
        <p:spPr bwMode="auto"/>
        <p:txBody>
          <a:bodyPr/>
          <a:lstStyle/>
          <a:p>
            <a:pPr>
              <a:defRPr/>
            </a:pPr>
            <a:endParaRPr lang="ru-RU"/>
          </a:p>
        </p:txBody>
      </p:sp>
      <p:sp>
        <p:nvSpPr>
          <p:cNvPr id="6" name="Номер слайда 5"/>
          <p:cNvSpPr>
            <a:spLocks noGrp="1"/>
          </p:cNvSpPr>
          <p:nvPr>
            <p:ph type="sldNum" sz="quarter" idx="12"/>
          </p:nvPr>
        </p:nvSpPr>
        <p:spPr bwMode="auto"/>
        <p:txBody>
          <a:bodyPr/>
          <a:lstStyle/>
          <a:p>
            <a:pPr>
              <a:defRPr/>
            </a:pPr>
            <a:fld id="{DE17C449-F18C-47A1-8EC1-98DF11472008}" type="slidenum">
              <a:rPr lang="ru-RU"/>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PhAnim="0" type="vertTitleAndTx" preserve="1" userDrawn="1">
  <p:cSld name="Вертикальный заголовок и текст">
    <p:spTree>
      <p:nvGrpSpPr>
        <p:cNvPr id="1" name=""/>
        <p:cNvGrpSpPr/>
        <p:nvPr/>
      </p:nvGrpSpPr>
      <p:grpSpPr bwMode="auto">
        <a:xfrm>
          <a:off x="0" y="0"/>
          <a:ext cx="0" cy="0"/>
          <a:chOff x="0" y="0"/>
          <a:chExt cx="0" cy="0"/>
        </a:xfrm>
      </p:grpSpPr>
      <p:sp>
        <p:nvSpPr>
          <p:cNvPr id="2" name="Вертикальный заголовок 1"/>
          <p:cNvSpPr>
            <a:spLocks noGrp="1"/>
          </p:cNvSpPr>
          <p:nvPr>
            <p:ph type="title" orient="vert"/>
          </p:nvPr>
        </p:nvSpPr>
        <p:spPr bwMode="auto">
          <a:xfrm>
            <a:off x="6629400" y="274638"/>
            <a:ext cx="2057400" cy="5851525"/>
          </a:xfrm>
        </p:spPr>
        <p:txBody>
          <a:bodyPr vert="eaVert"/>
          <a:lstStyle/>
          <a:p>
            <a:pPr>
              <a:defRPr/>
            </a:pPr>
            <a:r>
              <a:rPr lang="ru-RU"/>
              <a:t>Образец заголовка</a:t>
            </a:r>
            <a:endParaRPr/>
          </a:p>
        </p:txBody>
      </p:sp>
      <p:sp>
        <p:nvSpPr>
          <p:cNvPr id="3" name="Вертикальный текст 2"/>
          <p:cNvSpPr>
            <a:spLocks noGrp="1"/>
          </p:cNvSpPr>
          <p:nvPr>
            <p:ph type="body" orient="vert" idx="1"/>
          </p:nvPr>
        </p:nvSpPr>
        <p:spPr bwMode="auto">
          <a:xfrm>
            <a:off x="457200" y="274638"/>
            <a:ext cx="6019800" cy="5851525"/>
          </a:xfrm>
        </p:spPr>
        <p:txBody>
          <a:bodyPr vert="eaVert"/>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a:p>
        </p:txBody>
      </p:sp>
      <p:sp>
        <p:nvSpPr>
          <p:cNvPr id="4" name="Дата 3"/>
          <p:cNvSpPr>
            <a:spLocks noGrp="1"/>
          </p:cNvSpPr>
          <p:nvPr>
            <p:ph type="dt" sz="half" idx="10"/>
          </p:nvPr>
        </p:nvSpPr>
        <p:spPr bwMode="auto"/>
        <p:txBody>
          <a:bodyPr/>
          <a:lstStyle/>
          <a:p>
            <a:pPr>
              <a:defRPr/>
            </a:pPr>
            <a:fld id="{5248638B-9796-4338-93BB-6F6967C37C1E}" type="datetimeFigureOut">
              <a:rPr lang="ru-RU"/>
              <a:t>31.01.2024</a:t>
            </a:fld>
            <a:endParaRPr lang="ru-RU"/>
          </a:p>
        </p:txBody>
      </p:sp>
      <p:sp>
        <p:nvSpPr>
          <p:cNvPr id="5" name="Нижний колонтитул 4"/>
          <p:cNvSpPr>
            <a:spLocks noGrp="1"/>
          </p:cNvSpPr>
          <p:nvPr>
            <p:ph type="ftr" sz="quarter" idx="11"/>
          </p:nvPr>
        </p:nvSpPr>
        <p:spPr bwMode="auto"/>
        <p:txBody>
          <a:bodyPr/>
          <a:lstStyle/>
          <a:p>
            <a:pPr>
              <a:defRPr/>
            </a:pPr>
            <a:endParaRPr lang="ru-RU"/>
          </a:p>
        </p:txBody>
      </p:sp>
      <p:sp>
        <p:nvSpPr>
          <p:cNvPr id="6" name="Номер слайда 5"/>
          <p:cNvSpPr>
            <a:spLocks noGrp="1"/>
          </p:cNvSpPr>
          <p:nvPr>
            <p:ph type="sldNum" sz="quarter" idx="12"/>
          </p:nvPr>
        </p:nvSpPr>
        <p:spPr bwMode="auto"/>
        <p:txBody>
          <a:bodyPr/>
          <a:lstStyle/>
          <a:p>
            <a:pPr>
              <a:defRPr/>
            </a:pPr>
            <a:fld id="{DE17C449-F18C-47A1-8EC1-98DF11472008}" type="slidenum">
              <a:rPr lang="ru-RU"/>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type="obj" preserve="1" userDrawn="1">
  <p:cSld name="Заголовок и объект">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p:txBody>
          <a:bodyPr/>
          <a:lstStyle/>
          <a:p>
            <a:pPr>
              <a:defRPr/>
            </a:pPr>
            <a:r>
              <a:rPr lang="ru-RU"/>
              <a:t>Образец заголовка</a:t>
            </a:r>
            <a:endParaRPr/>
          </a:p>
        </p:txBody>
      </p:sp>
      <p:sp>
        <p:nvSpPr>
          <p:cNvPr id="3" name="Содержимое 2"/>
          <p:cNvSpPr>
            <a:spLocks noGrp="1"/>
          </p:cNvSpPr>
          <p:nvPr>
            <p:ph idx="1"/>
          </p:nvPr>
        </p:nvSpPr>
        <p:spPr bwMode="auto"/>
        <p:txBody>
          <a:body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a:p>
        </p:txBody>
      </p:sp>
      <p:sp>
        <p:nvSpPr>
          <p:cNvPr id="4" name="Дата 3"/>
          <p:cNvSpPr>
            <a:spLocks noGrp="1"/>
          </p:cNvSpPr>
          <p:nvPr>
            <p:ph type="dt" sz="half" idx="10"/>
          </p:nvPr>
        </p:nvSpPr>
        <p:spPr bwMode="auto"/>
        <p:txBody>
          <a:bodyPr/>
          <a:lstStyle/>
          <a:p>
            <a:pPr>
              <a:defRPr/>
            </a:pPr>
            <a:fld id="{5248638B-9796-4338-93BB-6F6967C37C1E}" type="datetimeFigureOut">
              <a:rPr lang="ru-RU"/>
              <a:t>31.01.2024</a:t>
            </a:fld>
            <a:endParaRPr lang="ru-RU"/>
          </a:p>
        </p:txBody>
      </p:sp>
      <p:sp>
        <p:nvSpPr>
          <p:cNvPr id="5" name="Нижний колонтитул 4"/>
          <p:cNvSpPr>
            <a:spLocks noGrp="1"/>
          </p:cNvSpPr>
          <p:nvPr>
            <p:ph type="ftr" sz="quarter" idx="11"/>
          </p:nvPr>
        </p:nvSpPr>
        <p:spPr bwMode="auto"/>
        <p:txBody>
          <a:bodyPr/>
          <a:lstStyle/>
          <a:p>
            <a:pPr>
              <a:defRPr/>
            </a:pPr>
            <a:endParaRPr lang="ru-RU"/>
          </a:p>
        </p:txBody>
      </p:sp>
      <p:sp>
        <p:nvSpPr>
          <p:cNvPr id="6" name="Номер слайда 5"/>
          <p:cNvSpPr>
            <a:spLocks noGrp="1"/>
          </p:cNvSpPr>
          <p:nvPr>
            <p:ph type="sldNum" sz="quarter" idx="12"/>
          </p:nvPr>
        </p:nvSpPr>
        <p:spPr bwMode="auto"/>
        <p:txBody>
          <a:bodyPr/>
          <a:lstStyle/>
          <a:p>
            <a:pPr>
              <a:defRPr/>
            </a:pPr>
            <a:fld id="{DE17C449-F18C-47A1-8EC1-98DF11472008}" type="slidenum">
              <a:rPr lang="ru-RU"/>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type="secHead" preserve="1" userDrawn="1">
  <p:cSld name="Заголовок раздела">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722313" y="4406900"/>
            <a:ext cx="7772400" cy="1362075"/>
          </a:xfrm>
        </p:spPr>
        <p:txBody>
          <a:bodyPr anchor="t"/>
          <a:lstStyle>
            <a:lvl1pPr algn="l">
              <a:defRPr sz="4000" b="1" cap="all"/>
            </a:lvl1pPr>
          </a:lstStyle>
          <a:p>
            <a:pPr>
              <a:defRPr/>
            </a:pPr>
            <a:r>
              <a:rPr lang="ru-RU"/>
              <a:t>Образец заголовка</a:t>
            </a:r>
            <a:endParaRPr/>
          </a:p>
        </p:txBody>
      </p:sp>
      <p:sp>
        <p:nvSpPr>
          <p:cNvPr id="3" name="Текст 2"/>
          <p:cNvSpPr>
            <a:spLocks noGrp="1"/>
          </p:cNvSpPr>
          <p:nvPr>
            <p:ph type="body" idx="1"/>
          </p:nvPr>
        </p:nvSpPr>
        <p:spPr bwMode="auto">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defRPr/>
            </a:pPr>
            <a:r>
              <a:rPr lang="ru-RU"/>
              <a:t>Образец текста</a:t>
            </a:r>
            <a:endParaRPr/>
          </a:p>
        </p:txBody>
      </p:sp>
      <p:sp>
        <p:nvSpPr>
          <p:cNvPr id="4" name="Дата 3"/>
          <p:cNvSpPr>
            <a:spLocks noGrp="1"/>
          </p:cNvSpPr>
          <p:nvPr>
            <p:ph type="dt" sz="half" idx="10"/>
          </p:nvPr>
        </p:nvSpPr>
        <p:spPr bwMode="auto"/>
        <p:txBody>
          <a:bodyPr/>
          <a:lstStyle/>
          <a:p>
            <a:pPr>
              <a:defRPr/>
            </a:pPr>
            <a:fld id="{5248638B-9796-4338-93BB-6F6967C37C1E}" type="datetimeFigureOut">
              <a:rPr lang="ru-RU"/>
              <a:t>31.01.2024</a:t>
            </a:fld>
            <a:endParaRPr lang="ru-RU"/>
          </a:p>
        </p:txBody>
      </p:sp>
      <p:sp>
        <p:nvSpPr>
          <p:cNvPr id="5" name="Нижний колонтитул 4"/>
          <p:cNvSpPr>
            <a:spLocks noGrp="1"/>
          </p:cNvSpPr>
          <p:nvPr>
            <p:ph type="ftr" sz="quarter" idx="11"/>
          </p:nvPr>
        </p:nvSpPr>
        <p:spPr bwMode="auto"/>
        <p:txBody>
          <a:bodyPr/>
          <a:lstStyle/>
          <a:p>
            <a:pPr>
              <a:defRPr/>
            </a:pPr>
            <a:endParaRPr lang="ru-RU"/>
          </a:p>
        </p:txBody>
      </p:sp>
      <p:sp>
        <p:nvSpPr>
          <p:cNvPr id="6" name="Номер слайда 5"/>
          <p:cNvSpPr>
            <a:spLocks noGrp="1"/>
          </p:cNvSpPr>
          <p:nvPr>
            <p:ph type="sldNum" sz="quarter" idx="12"/>
          </p:nvPr>
        </p:nvSpPr>
        <p:spPr bwMode="auto"/>
        <p:txBody>
          <a:bodyPr/>
          <a:lstStyle/>
          <a:p>
            <a:pPr>
              <a:defRPr/>
            </a:pPr>
            <a:fld id="{DE17C449-F18C-47A1-8EC1-98DF11472008}" type="slidenum">
              <a:rPr lang="ru-RU"/>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type="twoObj" preserve="1" userDrawn="1">
  <p:cSld name="Два объекта">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p:txBody>
          <a:bodyPr/>
          <a:lstStyle/>
          <a:p>
            <a:pPr>
              <a:defRPr/>
            </a:pPr>
            <a:r>
              <a:rPr lang="ru-RU"/>
              <a:t>Образец заголовка</a:t>
            </a:r>
            <a:endParaRPr/>
          </a:p>
        </p:txBody>
      </p:sp>
      <p:sp>
        <p:nvSpPr>
          <p:cNvPr id="3" name="Содержимое 2"/>
          <p:cNvSpPr>
            <a:spLocks noGrp="1"/>
          </p:cNvSpPr>
          <p:nvPr>
            <p:ph sz="half" idx="1"/>
          </p:nvPr>
        </p:nvSpPr>
        <p:spPr bwMode="auto">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a:p>
        </p:txBody>
      </p:sp>
      <p:sp>
        <p:nvSpPr>
          <p:cNvPr id="4" name="Содержимое 3"/>
          <p:cNvSpPr>
            <a:spLocks noGrp="1"/>
          </p:cNvSpPr>
          <p:nvPr>
            <p:ph sz="half" idx="2"/>
          </p:nvPr>
        </p:nvSpPr>
        <p:spPr bwMode="auto">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a:p>
        </p:txBody>
      </p:sp>
      <p:sp>
        <p:nvSpPr>
          <p:cNvPr id="5" name="Дата 4"/>
          <p:cNvSpPr>
            <a:spLocks noGrp="1"/>
          </p:cNvSpPr>
          <p:nvPr>
            <p:ph type="dt" sz="half" idx="10"/>
          </p:nvPr>
        </p:nvSpPr>
        <p:spPr bwMode="auto"/>
        <p:txBody>
          <a:bodyPr/>
          <a:lstStyle/>
          <a:p>
            <a:pPr>
              <a:defRPr/>
            </a:pPr>
            <a:fld id="{5248638B-9796-4338-93BB-6F6967C37C1E}" type="datetimeFigureOut">
              <a:rPr lang="ru-RU"/>
              <a:t>31.01.2024</a:t>
            </a:fld>
            <a:endParaRPr lang="ru-RU"/>
          </a:p>
        </p:txBody>
      </p:sp>
      <p:sp>
        <p:nvSpPr>
          <p:cNvPr id="6" name="Нижний колонтитул 5"/>
          <p:cNvSpPr>
            <a:spLocks noGrp="1"/>
          </p:cNvSpPr>
          <p:nvPr>
            <p:ph type="ftr" sz="quarter" idx="11"/>
          </p:nvPr>
        </p:nvSpPr>
        <p:spPr bwMode="auto"/>
        <p:txBody>
          <a:bodyPr/>
          <a:lstStyle/>
          <a:p>
            <a:pPr>
              <a:defRPr/>
            </a:pPr>
            <a:endParaRPr lang="ru-RU"/>
          </a:p>
        </p:txBody>
      </p:sp>
      <p:sp>
        <p:nvSpPr>
          <p:cNvPr id="7" name="Номер слайда 6"/>
          <p:cNvSpPr>
            <a:spLocks noGrp="1"/>
          </p:cNvSpPr>
          <p:nvPr>
            <p:ph type="sldNum" sz="quarter" idx="12"/>
          </p:nvPr>
        </p:nvSpPr>
        <p:spPr bwMode="auto"/>
        <p:txBody>
          <a:bodyPr/>
          <a:lstStyle/>
          <a:p>
            <a:pPr>
              <a:defRPr/>
            </a:pPr>
            <a:fld id="{DE17C449-F18C-47A1-8EC1-98DF11472008}" type="slidenum">
              <a:rPr lang="ru-RU"/>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type="twoTxTwoObj" preserve="1" userDrawn="1">
  <p:cSld name="Сравнение">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p:txBody>
          <a:bodyPr/>
          <a:lstStyle>
            <a:lvl1pPr>
              <a:defRPr/>
            </a:lvl1pPr>
          </a:lstStyle>
          <a:p>
            <a:pPr>
              <a:defRPr/>
            </a:pPr>
            <a:r>
              <a:rPr lang="ru-RU"/>
              <a:t>Образец заголовка</a:t>
            </a:r>
            <a:endParaRPr/>
          </a:p>
        </p:txBody>
      </p:sp>
      <p:sp>
        <p:nvSpPr>
          <p:cNvPr id="3" name="Текст 2"/>
          <p:cNvSpPr>
            <a:spLocks noGrp="1"/>
          </p:cNvSpPr>
          <p:nvPr>
            <p:ph type="body" idx="1"/>
          </p:nvPr>
        </p:nvSpPr>
        <p:spPr bwMode="auto">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ru-RU"/>
              <a:t>Образец текста</a:t>
            </a:r>
            <a:endParaRPr/>
          </a:p>
        </p:txBody>
      </p:sp>
      <p:sp>
        <p:nvSpPr>
          <p:cNvPr id="4" name="Содержимое 3"/>
          <p:cNvSpPr>
            <a:spLocks noGrp="1"/>
          </p:cNvSpPr>
          <p:nvPr>
            <p:ph sz="half" idx="2"/>
          </p:nvPr>
        </p:nvSpPr>
        <p:spPr bwMode="auto">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a:p>
        </p:txBody>
      </p:sp>
      <p:sp>
        <p:nvSpPr>
          <p:cNvPr id="5" name="Текст 4"/>
          <p:cNvSpPr>
            <a:spLocks noGrp="1"/>
          </p:cNvSpPr>
          <p:nvPr>
            <p:ph type="body" sz="quarter" idx="3"/>
          </p:nvPr>
        </p:nvSpPr>
        <p:spPr bwMode="auto">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ru-RU"/>
              <a:t>Образец текста</a:t>
            </a:r>
            <a:endParaRPr/>
          </a:p>
        </p:txBody>
      </p:sp>
      <p:sp>
        <p:nvSpPr>
          <p:cNvPr id="6" name="Содержимое 5"/>
          <p:cNvSpPr>
            <a:spLocks noGrp="1"/>
          </p:cNvSpPr>
          <p:nvPr>
            <p:ph sz="quarter" idx="4"/>
          </p:nvPr>
        </p:nvSpPr>
        <p:spPr bwMode="auto">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a:p>
        </p:txBody>
      </p:sp>
      <p:sp>
        <p:nvSpPr>
          <p:cNvPr id="7" name="Дата 6"/>
          <p:cNvSpPr>
            <a:spLocks noGrp="1"/>
          </p:cNvSpPr>
          <p:nvPr>
            <p:ph type="dt" sz="half" idx="10"/>
          </p:nvPr>
        </p:nvSpPr>
        <p:spPr bwMode="auto"/>
        <p:txBody>
          <a:bodyPr/>
          <a:lstStyle/>
          <a:p>
            <a:pPr>
              <a:defRPr/>
            </a:pPr>
            <a:fld id="{5248638B-9796-4338-93BB-6F6967C37C1E}" type="datetimeFigureOut">
              <a:rPr lang="ru-RU"/>
              <a:t>31.01.2024</a:t>
            </a:fld>
            <a:endParaRPr lang="ru-RU"/>
          </a:p>
        </p:txBody>
      </p:sp>
      <p:sp>
        <p:nvSpPr>
          <p:cNvPr id="8" name="Нижний колонтитул 7"/>
          <p:cNvSpPr>
            <a:spLocks noGrp="1"/>
          </p:cNvSpPr>
          <p:nvPr>
            <p:ph type="ftr" sz="quarter" idx="11"/>
          </p:nvPr>
        </p:nvSpPr>
        <p:spPr bwMode="auto"/>
        <p:txBody>
          <a:bodyPr/>
          <a:lstStyle/>
          <a:p>
            <a:pPr>
              <a:defRPr/>
            </a:pPr>
            <a:endParaRPr lang="ru-RU"/>
          </a:p>
        </p:txBody>
      </p:sp>
      <p:sp>
        <p:nvSpPr>
          <p:cNvPr id="9" name="Номер слайда 8"/>
          <p:cNvSpPr>
            <a:spLocks noGrp="1"/>
          </p:cNvSpPr>
          <p:nvPr>
            <p:ph type="sldNum" sz="quarter" idx="12"/>
          </p:nvPr>
        </p:nvSpPr>
        <p:spPr bwMode="auto"/>
        <p:txBody>
          <a:bodyPr/>
          <a:lstStyle/>
          <a:p>
            <a:pPr>
              <a:defRPr/>
            </a:pPr>
            <a:fld id="{DE17C449-F18C-47A1-8EC1-98DF11472008}" type="slidenum">
              <a:rPr lang="ru-RU"/>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type="titleOnly" preserve="1" userDrawn="1">
  <p:cSld name="Только заголовок">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p:txBody>
          <a:bodyPr/>
          <a:lstStyle/>
          <a:p>
            <a:pPr>
              <a:defRPr/>
            </a:pPr>
            <a:r>
              <a:rPr lang="ru-RU"/>
              <a:t>Образец заголовка</a:t>
            </a:r>
            <a:endParaRPr/>
          </a:p>
        </p:txBody>
      </p:sp>
      <p:sp>
        <p:nvSpPr>
          <p:cNvPr id="3" name="Дата 2"/>
          <p:cNvSpPr>
            <a:spLocks noGrp="1"/>
          </p:cNvSpPr>
          <p:nvPr>
            <p:ph type="dt" sz="half" idx="10"/>
          </p:nvPr>
        </p:nvSpPr>
        <p:spPr bwMode="auto"/>
        <p:txBody>
          <a:bodyPr/>
          <a:lstStyle/>
          <a:p>
            <a:pPr>
              <a:defRPr/>
            </a:pPr>
            <a:fld id="{5248638B-9796-4338-93BB-6F6967C37C1E}" type="datetimeFigureOut">
              <a:rPr lang="ru-RU"/>
              <a:t>31.01.2024</a:t>
            </a:fld>
            <a:endParaRPr lang="ru-RU"/>
          </a:p>
        </p:txBody>
      </p:sp>
      <p:sp>
        <p:nvSpPr>
          <p:cNvPr id="4" name="Нижний колонтитул 3"/>
          <p:cNvSpPr>
            <a:spLocks noGrp="1"/>
          </p:cNvSpPr>
          <p:nvPr>
            <p:ph type="ftr" sz="quarter" idx="11"/>
          </p:nvPr>
        </p:nvSpPr>
        <p:spPr bwMode="auto"/>
        <p:txBody>
          <a:bodyPr/>
          <a:lstStyle/>
          <a:p>
            <a:pPr>
              <a:defRPr/>
            </a:pPr>
            <a:endParaRPr lang="ru-RU"/>
          </a:p>
        </p:txBody>
      </p:sp>
      <p:sp>
        <p:nvSpPr>
          <p:cNvPr id="5" name="Номер слайда 4"/>
          <p:cNvSpPr>
            <a:spLocks noGrp="1"/>
          </p:cNvSpPr>
          <p:nvPr>
            <p:ph type="sldNum" sz="quarter" idx="12"/>
          </p:nvPr>
        </p:nvSpPr>
        <p:spPr bwMode="auto"/>
        <p:txBody>
          <a:bodyPr/>
          <a:lstStyle/>
          <a:p>
            <a:pPr>
              <a:defRPr/>
            </a:pPr>
            <a:fld id="{DE17C449-F18C-47A1-8EC1-98DF11472008}" type="slidenum">
              <a:rPr lang="ru-RU"/>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PhAnim="0" type="blank" preserve="1" userDrawn="1">
  <p:cSld name="Пустой слайд">
    <p:spTree>
      <p:nvGrpSpPr>
        <p:cNvPr id="1" name=""/>
        <p:cNvGrpSpPr/>
        <p:nvPr/>
      </p:nvGrpSpPr>
      <p:grpSpPr bwMode="auto">
        <a:xfrm>
          <a:off x="0" y="0"/>
          <a:ext cx="0" cy="0"/>
          <a:chOff x="0" y="0"/>
          <a:chExt cx="0" cy="0"/>
        </a:xfrm>
      </p:grpSpPr>
      <p:sp>
        <p:nvSpPr>
          <p:cNvPr id="2" name="Дата 1"/>
          <p:cNvSpPr>
            <a:spLocks noGrp="1"/>
          </p:cNvSpPr>
          <p:nvPr>
            <p:ph type="dt" sz="half" idx="10"/>
          </p:nvPr>
        </p:nvSpPr>
        <p:spPr bwMode="auto"/>
        <p:txBody>
          <a:bodyPr/>
          <a:lstStyle/>
          <a:p>
            <a:pPr>
              <a:defRPr/>
            </a:pPr>
            <a:fld id="{5248638B-9796-4338-93BB-6F6967C37C1E}" type="datetimeFigureOut">
              <a:rPr lang="ru-RU"/>
              <a:t>31.01.2024</a:t>
            </a:fld>
            <a:endParaRPr lang="ru-RU"/>
          </a:p>
        </p:txBody>
      </p:sp>
      <p:sp>
        <p:nvSpPr>
          <p:cNvPr id="3" name="Нижний колонтитул 2"/>
          <p:cNvSpPr>
            <a:spLocks noGrp="1"/>
          </p:cNvSpPr>
          <p:nvPr>
            <p:ph type="ftr" sz="quarter" idx="11"/>
          </p:nvPr>
        </p:nvSpPr>
        <p:spPr bwMode="auto"/>
        <p:txBody>
          <a:bodyPr/>
          <a:lstStyle/>
          <a:p>
            <a:pPr>
              <a:defRPr/>
            </a:pPr>
            <a:endParaRPr lang="ru-RU"/>
          </a:p>
        </p:txBody>
      </p:sp>
      <p:sp>
        <p:nvSpPr>
          <p:cNvPr id="4" name="Номер слайда 3"/>
          <p:cNvSpPr>
            <a:spLocks noGrp="1"/>
          </p:cNvSpPr>
          <p:nvPr>
            <p:ph type="sldNum" sz="quarter" idx="12"/>
          </p:nvPr>
        </p:nvSpPr>
        <p:spPr bwMode="auto"/>
        <p:txBody>
          <a:bodyPr/>
          <a:lstStyle/>
          <a:p>
            <a:pPr>
              <a:defRPr/>
            </a:pPr>
            <a:fld id="{DE17C449-F18C-47A1-8EC1-98DF11472008}" type="slidenum">
              <a:rPr lang="ru-RU"/>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PhAnim="0" type="objTx" preserve="1" userDrawn="1">
  <p:cSld name="Объект с подписью">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457200" y="273050"/>
            <a:ext cx="3008313" cy="1162050"/>
          </a:xfrm>
        </p:spPr>
        <p:txBody>
          <a:bodyPr anchor="b"/>
          <a:lstStyle>
            <a:lvl1pPr algn="l">
              <a:defRPr sz="2000" b="1"/>
            </a:lvl1pPr>
          </a:lstStyle>
          <a:p>
            <a:pPr>
              <a:defRPr/>
            </a:pPr>
            <a:r>
              <a:rPr lang="ru-RU"/>
              <a:t>Образец заголовка</a:t>
            </a:r>
            <a:endParaRPr/>
          </a:p>
        </p:txBody>
      </p:sp>
      <p:sp>
        <p:nvSpPr>
          <p:cNvPr id="3" name="Содержимое 2"/>
          <p:cNvSpPr>
            <a:spLocks noGrp="1"/>
          </p:cNvSpPr>
          <p:nvPr>
            <p:ph idx="1"/>
          </p:nvPr>
        </p:nvSpPr>
        <p:spPr bwMode="auto">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a:p>
        </p:txBody>
      </p:sp>
      <p:sp>
        <p:nvSpPr>
          <p:cNvPr id="4" name="Текст 3"/>
          <p:cNvSpPr>
            <a:spLocks noGrp="1"/>
          </p:cNvSpPr>
          <p:nvPr>
            <p:ph type="body" sz="half" idx="2"/>
          </p:nvPr>
        </p:nvSpPr>
        <p:spPr bwMode="auto">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defRPr/>
            </a:pPr>
            <a:r>
              <a:rPr lang="ru-RU"/>
              <a:t>Образец текста</a:t>
            </a:r>
            <a:endParaRPr/>
          </a:p>
        </p:txBody>
      </p:sp>
      <p:sp>
        <p:nvSpPr>
          <p:cNvPr id="5" name="Дата 4"/>
          <p:cNvSpPr>
            <a:spLocks noGrp="1"/>
          </p:cNvSpPr>
          <p:nvPr>
            <p:ph type="dt" sz="half" idx="10"/>
          </p:nvPr>
        </p:nvSpPr>
        <p:spPr bwMode="auto"/>
        <p:txBody>
          <a:bodyPr/>
          <a:lstStyle/>
          <a:p>
            <a:pPr>
              <a:defRPr/>
            </a:pPr>
            <a:fld id="{5248638B-9796-4338-93BB-6F6967C37C1E}" type="datetimeFigureOut">
              <a:rPr lang="ru-RU"/>
              <a:t>31.01.2024</a:t>
            </a:fld>
            <a:endParaRPr lang="ru-RU"/>
          </a:p>
        </p:txBody>
      </p:sp>
      <p:sp>
        <p:nvSpPr>
          <p:cNvPr id="6" name="Нижний колонтитул 5"/>
          <p:cNvSpPr>
            <a:spLocks noGrp="1"/>
          </p:cNvSpPr>
          <p:nvPr>
            <p:ph type="ftr" sz="quarter" idx="11"/>
          </p:nvPr>
        </p:nvSpPr>
        <p:spPr bwMode="auto"/>
        <p:txBody>
          <a:bodyPr/>
          <a:lstStyle/>
          <a:p>
            <a:pPr>
              <a:defRPr/>
            </a:pPr>
            <a:endParaRPr lang="ru-RU"/>
          </a:p>
        </p:txBody>
      </p:sp>
      <p:sp>
        <p:nvSpPr>
          <p:cNvPr id="7" name="Номер слайда 6"/>
          <p:cNvSpPr>
            <a:spLocks noGrp="1"/>
          </p:cNvSpPr>
          <p:nvPr>
            <p:ph type="sldNum" sz="quarter" idx="12"/>
          </p:nvPr>
        </p:nvSpPr>
        <p:spPr bwMode="auto"/>
        <p:txBody>
          <a:bodyPr/>
          <a:lstStyle/>
          <a:p>
            <a:pPr>
              <a:defRPr/>
            </a:pPr>
            <a:fld id="{DE17C449-F18C-47A1-8EC1-98DF11472008}" type="slidenum">
              <a:rPr lang="ru-RU"/>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PhAnim="0" type="picTx" preserve="1" userDrawn="1">
  <p:cSld name="Рисунок с подписью">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1792288" y="4800600"/>
            <a:ext cx="5486400" cy="566738"/>
          </a:xfrm>
        </p:spPr>
        <p:txBody>
          <a:bodyPr anchor="b"/>
          <a:lstStyle>
            <a:lvl1pPr algn="l">
              <a:defRPr sz="2000" b="1"/>
            </a:lvl1pPr>
          </a:lstStyle>
          <a:p>
            <a:pPr>
              <a:defRPr/>
            </a:pPr>
            <a:r>
              <a:rPr lang="ru-RU"/>
              <a:t>Образец заголовка</a:t>
            </a:r>
            <a:endParaRPr/>
          </a:p>
        </p:txBody>
      </p:sp>
      <p:sp>
        <p:nvSpPr>
          <p:cNvPr id="3" name="Рисунок 2"/>
          <p:cNvSpPr>
            <a:spLocks noGrp="1"/>
          </p:cNvSpPr>
          <p:nvPr>
            <p:ph type="pic" idx="1"/>
          </p:nvPr>
        </p:nvSpPr>
        <p:spPr bwMode="auto">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a:defRPr/>
            </a:pPr>
            <a:endParaRPr lang="ru-RU"/>
          </a:p>
        </p:txBody>
      </p:sp>
      <p:sp>
        <p:nvSpPr>
          <p:cNvPr id="4" name="Текст 3"/>
          <p:cNvSpPr>
            <a:spLocks noGrp="1"/>
          </p:cNvSpPr>
          <p:nvPr>
            <p:ph type="body" sz="half" idx="2"/>
          </p:nvPr>
        </p:nvSpPr>
        <p:spPr bwMode="auto">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defRPr/>
            </a:pPr>
            <a:r>
              <a:rPr lang="ru-RU"/>
              <a:t>Образец текста</a:t>
            </a:r>
            <a:endParaRPr/>
          </a:p>
        </p:txBody>
      </p:sp>
      <p:sp>
        <p:nvSpPr>
          <p:cNvPr id="5" name="Дата 4"/>
          <p:cNvSpPr>
            <a:spLocks noGrp="1"/>
          </p:cNvSpPr>
          <p:nvPr>
            <p:ph type="dt" sz="half" idx="10"/>
          </p:nvPr>
        </p:nvSpPr>
        <p:spPr bwMode="auto"/>
        <p:txBody>
          <a:bodyPr/>
          <a:lstStyle/>
          <a:p>
            <a:pPr>
              <a:defRPr/>
            </a:pPr>
            <a:fld id="{5248638B-9796-4338-93BB-6F6967C37C1E}" type="datetimeFigureOut">
              <a:rPr lang="ru-RU"/>
              <a:t>31.01.2024</a:t>
            </a:fld>
            <a:endParaRPr lang="ru-RU"/>
          </a:p>
        </p:txBody>
      </p:sp>
      <p:sp>
        <p:nvSpPr>
          <p:cNvPr id="6" name="Нижний колонтитул 5"/>
          <p:cNvSpPr>
            <a:spLocks noGrp="1"/>
          </p:cNvSpPr>
          <p:nvPr>
            <p:ph type="ftr" sz="quarter" idx="11"/>
          </p:nvPr>
        </p:nvSpPr>
        <p:spPr bwMode="auto"/>
        <p:txBody>
          <a:bodyPr/>
          <a:lstStyle/>
          <a:p>
            <a:pPr>
              <a:defRPr/>
            </a:pPr>
            <a:endParaRPr lang="ru-RU"/>
          </a:p>
        </p:txBody>
      </p:sp>
      <p:sp>
        <p:nvSpPr>
          <p:cNvPr id="7" name="Номер слайда 6"/>
          <p:cNvSpPr>
            <a:spLocks noGrp="1"/>
          </p:cNvSpPr>
          <p:nvPr>
            <p:ph type="sldNum" sz="quarter" idx="12"/>
          </p:nvPr>
        </p:nvSpPr>
        <p:spPr bwMode="auto"/>
        <p:txBody>
          <a:bodyPr/>
          <a:lstStyle/>
          <a:p>
            <a:pPr>
              <a:defRPr/>
            </a:pPr>
            <a:fld id="{DE17C449-F18C-47A1-8EC1-98DF11472008}" type="slidenum">
              <a:rPr lang="ru-RU"/>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457200" y="274638"/>
            <a:ext cx="8229600" cy="1143000"/>
          </a:xfrm>
          <a:prstGeom prst="rect">
            <a:avLst/>
          </a:prstGeom>
        </p:spPr>
        <p:txBody>
          <a:bodyPr vert="horz" lIns="91440" tIns="45720" rIns="91440" bIns="45720" rtlCol="0" anchor="ctr">
            <a:normAutofit/>
          </a:bodyPr>
          <a:lstStyle/>
          <a:p>
            <a:pPr>
              <a:defRPr/>
            </a:pPr>
            <a:r>
              <a:rPr lang="ru-RU"/>
              <a:t>Образец заголовка</a:t>
            </a:r>
            <a:endParaRPr/>
          </a:p>
        </p:txBody>
      </p:sp>
      <p:sp>
        <p:nvSpPr>
          <p:cNvPr id="3" name="Текст 2"/>
          <p:cNvSpPr>
            <a:spLocks noGrp="1"/>
          </p:cNvSpPr>
          <p:nvPr>
            <p:ph type="body" idx="1"/>
          </p:nvPr>
        </p:nvSpPr>
        <p:spPr bwMode="auto">
          <a:xfrm>
            <a:off x="457200" y="1600200"/>
            <a:ext cx="8229600" cy="4525963"/>
          </a:xfrm>
          <a:prstGeom prst="rect">
            <a:avLst/>
          </a:prstGeom>
        </p:spPr>
        <p:txBody>
          <a:bodyPr vert="horz" lIns="91440" tIns="45720" rIns="91440" bIns="45720" rtlCol="0">
            <a:normAutofit/>
          </a:body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a:p>
        </p:txBody>
      </p:sp>
      <p:sp>
        <p:nvSpPr>
          <p:cNvPr id="4" name="Дата 3"/>
          <p:cNvSpPr>
            <a:spLocks noGrp="1"/>
          </p:cNvSpPr>
          <p:nvPr>
            <p:ph type="dt" sz="half" idx="2"/>
          </p:nvPr>
        </p:nvSpPr>
        <p:spPr bwMode="auto">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5248638B-9796-4338-93BB-6F6967C37C1E}" type="datetimeFigureOut">
              <a:rPr lang="ru-RU"/>
              <a:t>31.01.2024</a:t>
            </a:fld>
            <a:endParaRPr lang="ru-RU"/>
          </a:p>
        </p:txBody>
      </p:sp>
      <p:sp>
        <p:nvSpPr>
          <p:cNvPr id="5" name="Нижний колонтитул 4"/>
          <p:cNvSpPr>
            <a:spLocks noGrp="1"/>
          </p:cNvSpPr>
          <p:nvPr>
            <p:ph type="ftr" sz="quarter" idx="3"/>
          </p:nvPr>
        </p:nvSpPr>
        <p:spPr bwMode="auto">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ru-RU"/>
          </a:p>
        </p:txBody>
      </p:sp>
      <p:sp>
        <p:nvSpPr>
          <p:cNvPr id="6" name="Номер слайда 5"/>
          <p:cNvSpPr>
            <a:spLocks noGrp="1"/>
          </p:cNvSpPr>
          <p:nvPr>
            <p:ph type="sldNum" sz="quarter" idx="4"/>
          </p:nvPr>
        </p:nvSpPr>
        <p:spPr bwMode="auto">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DE17C449-F18C-47A1-8EC1-98DF11472008}" type="slidenum">
              <a:rPr lang="ru-RU"/>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a:spcBef>
          <a:spcPts val="0"/>
        </a:spcBef>
        <a:buNone/>
        <a:defRPr sz="4400">
          <a:solidFill>
            <a:schemeClr val="tx1"/>
          </a:solidFill>
          <a:latin typeface="+mj-lt"/>
          <a:ea typeface="+mj-ea"/>
          <a:cs typeface="+mj-cs"/>
        </a:defRPr>
      </a:lvl1pPr>
    </p:titleStyle>
    <p:bodyStyle>
      <a:lvl1pPr marL="342900" indent="-342900" algn="l" defTabSz="914400">
        <a:spcBef>
          <a:spcPts val="0"/>
        </a:spcBef>
        <a:buFont typeface="Arial"/>
        <a:buChar char="•"/>
        <a:defRPr sz="3200">
          <a:solidFill>
            <a:schemeClr val="tx1"/>
          </a:solidFill>
          <a:latin typeface="+mn-lt"/>
          <a:ea typeface="+mn-ea"/>
          <a:cs typeface="+mn-cs"/>
        </a:defRPr>
      </a:lvl1pPr>
      <a:lvl2pPr marL="742950" indent="-285750" algn="l" defTabSz="914400">
        <a:spcBef>
          <a:spcPts val="0"/>
        </a:spcBef>
        <a:buFont typeface="Arial"/>
        <a:buChar char="–"/>
        <a:defRPr sz="2800">
          <a:solidFill>
            <a:schemeClr val="tx1"/>
          </a:solidFill>
          <a:latin typeface="+mn-lt"/>
          <a:ea typeface="+mn-ea"/>
          <a:cs typeface="+mn-cs"/>
        </a:defRPr>
      </a:lvl2pPr>
      <a:lvl3pPr marL="1143000" indent="-228600" algn="l" defTabSz="914400">
        <a:spcBef>
          <a:spcPts val="0"/>
        </a:spcBef>
        <a:buFont typeface="Arial"/>
        <a:buChar char="•"/>
        <a:defRPr sz="2400">
          <a:solidFill>
            <a:schemeClr val="tx1"/>
          </a:solidFill>
          <a:latin typeface="+mn-lt"/>
          <a:ea typeface="+mn-ea"/>
          <a:cs typeface="+mn-cs"/>
        </a:defRPr>
      </a:lvl3pPr>
      <a:lvl4pPr marL="1600200" indent="-228600" algn="l" defTabSz="914400">
        <a:spcBef>
          <a:spcPts val="0"/>
        </a:spcBef>
        <a:buFont typeface="Arial"/>
        <a:buChar char="–"/>
        <a:defRPr sz="2000">
          <a:solidFill>
            <a:schemeClr val="tx1"/>
          </a:solidFill>
          <a:latin typeface="+mn-lt"/>
          <a:ea typeface="+mn-ea"/>
          <a:cs typeface="+mn-cs"/>
        </a:defRPr>
      </a:lvl4pPr>
      <a:lvl5pPr marL="2057400" indent="-228600" algn="l" defTabSz="914400">
        <a:spcBef>
          <a:spcPts val="0"/>
        </a:spcBef>
        <a:buFont typeface="Arial"/>
        <a:buChar char="»"/>
        <a:defRPr sz="2000">
          <a:solidFill>
            <a:schemeClr val="tx1"/>
          </a:solidFill>
          <a:latin typeface="+mn-lt"/>
          <a:ea typeface="+mn-ea"/>
          <a:cs typeface="+mn-cs"/>
        </a:defRPr>
      </a:lvl5pPr>
      <a:lvl6pPr marL="2514600" indent="-228600" algn="l" defTabSz="914400">
        <a:spcBef>
          <a:spcPts val="0"/>
        </a:spcBef>
        <a:buFont typeface="Arial"/>
        <a:buChar char="•"/>
        <a:defRPr sz="2000">
          <a:solidFill>
            <a:schemeClr val="tx1"/>
          </a:solidFill>
          <a:latin typeface="+mn-lt"/>
          <a:ea typeface="+mn-ea"/>
          <a:cs typeface="+mn-cs"/>
        </a:defRPr>
      </a:lvl6pPr>
      <a:lvl7pPr marL="2971800" indent="-228600" algn="l" defTabSz="914400">
        <a:spcBef>
          <a:spcPts val="0"/>
        </a:spcBef>
        <a:buFont typeface="Arial"/>
        <a:buChar char="•"/>
        <a:defRPr sz="2000">
          <a:solidFill>
            <a:schemeClr val="tx1"/>
          </a:solidFill>
          <a:latin typeface="+mn-lt"/>
          <a:ea typeface="+mn-ea"/>
          <a:cs typeface="+mn-cs"/>
        </a:defRPr>
      </a:lvl7pPr>
      <a:lvl8pPr marL="3429000" indent="-228600" algn="l" defTabSz="914400">
        <a:spcBef>
          <a:spcPts val="0"/>
        </a:spcBef>
        <a:buFont typeface="Arial"/>
        <a:buChar char="•"/>
        <a:defRPr sz="2000">
          <a:solidFill>
            <a:schemeClr val="tx1"/>
          </a:solidFill>
          <a:latin typeface="+mn-lt"/>
          <a:ea typeface="+mn-ea"/>
          <a:cs typeface="+mn-cs"/>
        </a:defRPr>
      </a:lvl8pPr>
      <a:lvl9pPr marL="3886200" indent="-228600" algn="l" defTabSz="914400">
        <a:spcBef>
          <a:spcPts val="0"/>
        </a:spcBef>
        <a:buFont typeface="Arial"/>
        <a:buChar char="•"/>
        <a:defRPr sz="2000">
          <a:solidFill>
            <a:schemeClr val="tx1"/>
          </a:solidFill>
          <a:latin typeface="+mn-lt"/>
          <a:ea typeface="+mn-ea"/>
          <a:cs typeface="+mn-cs"/>
        </a:defRPr>
      </a:lvl9pPr>
    </p:bodyStyle>
    <p:otherStyle>
      <a:defPPr>
        <a:defRPr lang="ru-RU"/>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Рисунок 3"/>
          <p:cNvPicPr>
            <a:picLocks noChangeAspect="1"/>
          </p:cNvPicPr>
          <p:nvPr/>
        </p:nvPicPr>
        <p:blipFill>
          <a:blip r:embed="rId2"/>
          <a:stretch/>
        </p:blipFill>
        <p:spPr bwMode="auto">
          <a:xfrm>
            <a:off x="1522" y="0"/>
            <a:ext cx="9140956" cy="6858000"/>
          </a:xfrm>
          <a:prstGeom prst="rect">
            <a:avLst/>
          </a:prstGeom>
        </p:spPr>
      </p:pic>
      <p:sp>
        <p:nvSpPr>
          <p:cNvPr id="10" name="TextBox 9"/>
          <p:cNvSpPr txBox="1"/>
          <p:nvPr/>
        </p:nvSpPr>
        <p:spPr bwMode="auto">
          <a:xfrm>
            <a:off x="1187624" y="1772817"/>
            <a:ext cx="4997980" cy="2923877"/>
          </a:xfrm>
          <a:prstGeom prst="rect">
            <a:avLst/>
          </a:prstGeom>
          <a:noFill/>
        </p:spPr>
        <p:txBody>
          <a:bodyPr wrap="square" rtlCol="0">
            <a:spAutoFit/>
          </a:bodyPr>
          <a:lstStyle/>
          <a:p>
            <a:pPr algn="ctr">
              <a:defRPr/>
            </a:pPr>
            <a:r>
              <a:rPr lang="ru-RU" sz="3000" b="1">
                <a:solidFill>
                  <a:srgbClr val="2E6493"/>
                </a:solidFill>
                <a:latin typeface="Arial"/>
                <a:cs typeface="Arial"/>
              </a:rPr>
              <a:t>Вакцинопрофилактика инфекционных болезней детей</a:t>
            </a:r>
            <a:endParaRPr/>
          </a:p>
          <a:p>
            <a:pPr algn="ctr">
              <a:defRPr/>
            </a:pPr>
            <a:endParaRPr lang="ru-RU" sz="3000" i="1">
              <a:solidFill>
                <a:srgbClr val="2E6493"/>
              </a:solidFill>
              <a:latin typeface="Arial"/>
              <a:cs typeface="Arial"/>
            </a:endParaRPr>
          </a:p>
          <a:p>
            <a:pPr algn="ctr">
              <a:defRPr/>
            </a:pPr>
            <a:endParaRPr lang="ru-RU" sz="3200" b="1">
              <a:solidFill>
                <a:srgbClr val="2E6493"/>
              </a:solidFill>
              <a:latin typeface="Arial"/>
              <a:cs typeface="Arial"/>
            </a:endParaRPr>
          </a:p>
          <a:p>
            <a:pPr algn="ctr">
              <a:defRPr/>
            </a:pPr>
            <a:endParaRPr lang="ru-RU" sz="3200">
              <a:solidFill>
                <a:srgbClr val="2E6493"/>
              </a:solidFill>
              <a:latin typeface="Arial"/>
              <a:cs typeface="Arial"/>
            </a:endParaRPr>
          </a:p>
        </p:txBody>
      </p:sp>
      <p:sp>
        <p:nvSpPr>
          <p:cNvPr id="11" name="TextBox 10"/>
          <p:cNvSpPr txBox="1"/>
          <p:nvPr/>
        </p:nvSpPr>
        <p:spPr bwMode="auto">
          <a:xfrm>
            <a:off x="510124" y="3933056"/>
            <a:ext cx="5141996" cy="2246769"/>
          </a:xfrm>
          <a:prstGeom prst="rect">
            <a:avLst/>
          </a:prstGeom>
          <a:noFill/>
        </p:spPr>
        <p:txBody>
          <a:bodyPr wrap="square" rtlCol="0">
            <a:spAutoFit/>
          </a:bodyPr>
          <a:lstStyle/>
          <a:p>
            <a:pPr>
              <a:defRPr/>
            </a:pPr>
            <a:r>
              <a:rPr lang="ru-RU" sz="2000" b="1">
                <a:solidFill>
                  <a:srgbClr val="2E6493"/>
                </a:solidFill>
                <a:latin typeface="Arial"/>
                <a:cs typeface="Arial"/>
              </a:rPr>
              <a:t>Сибгатуллина Ильмира Раисовна</a:t>
            </a:r>
            <a:endParaRPr/>
          </a:p>
          <a:p>
            <a:pPr>
              <a:defRPr/>
            </a:pPr>
            <a:r>
              <a:rPr lang="ru-RU" sz="2000" b="1">
                <a:solidFill>
                  <a:srgbClr val="2E6493"/>
                </a:solidFill>
                <a:latin typeface="Arial"/>
                <a:cs typeface="Arial"/>
              </a:rPr>
              <a:t>консультант отдела охраны здоровья детей Управления медицинской помощи детям и службы родовспоможения Департамента здравоохранения Ханты-Мансийского автономного округа – Югры </a:t>
            </a:r>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6" name="Рисунок 5"/>
          <p:cNvPicPr>
            <a:picLocks noChangeAspect="1"/>
          </p:cNvPicPr>
          <p:nvPr/>
        </p:nvPicPr>
        <p:blipFill>
          <a:blip r:embed="rId2"/>
          <a:stretch/>
        </p:blipFill>
        <p:spPr bwMode="auto">
          <a:xfrm>
            <a:off x="1522" y="0"/>
            <a:ext cx="9140956" cy="6858000"/>
          </a:xfrm>
          <a:prstGeom prst="rect">
            <a:avLst/>
          </a:prstGeom>
        </p:spPr>
      </p:pic>
      <p:sp>
        <p:nvSpPr>
          <p:cNvPr id="4" name="Прямоугольник 3"/>
          <p:cNvSpPr/>
          <p:nvPr/>
        </p:nvSpPr>
        <p:spPr bwMode="auto">
          <a:xfrm>
            <a:off x="0" y="1124744"/>
            <a:ext cx="5827740" cy="72008"/>
          </a:xfrm>
          <a:prstGeom prst="rect">
            <a:avLst/>
          </a:prstGeom>
          <a:solidFill>
            <a:srgbClr val="237B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a:p>
        </p:txBody>
      </p:sp>
      <p:sp>
        <p:nvSpPr>
          <p:cNvPr id="13" name="TextBox 16"/>
          <p:cNvSpPr txBox="1"/>
          <p:nvPr/>
        </p:nvSpPr>
        <p:spPr bwMode="auto">
          <a:xfrm>
            <a:off x="179512" y="188641"/>
            <a:ext cx="5400600" cy="523220"/>
          </a:xfrm>
          <a:prstGeom prst="rect">
            <a:avLst/>
          </a:prstGeom>
          <a:noFill/>
        </p:spPr>
        <p:txBody>
          <a:bodyPr wrap="square" rtlCol="0">
            <a:spAutoFit/>
          </a:bodyPr>
          <a:lstStyle>
            <a:defPPr>
              <a:defRPr lang="ru-RU"/>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gn="just">
              <a:defRPr/>
            </a:pPr>
            <a:r>
              <a:rPr lang="ru-RU" sz="1400" b="1">
                <a:solidFill>
                  <a:srgbClr val="2E6493"/>
                </a:solidFill>
                <a:latin typeface="Arial"/>
              </a:rPr>
              <a:t>Департамент здравоохранения Ханты-Мансийского автономного округа – Югры </a:t>
            </a:r>
            <a:r>
              <a:rPr lang="ru-RU" sz="1200" b="1">
                <a:solidFill>
                  <a:srgbClr val="2E6493"/>
                </a:solidFill>
                <a:latin typeface="Arial"/>
              </a:rPr>
              <a:t>  </a:t>
            </a:r>
            <a:endParaRPr lang="ru-RU" sz="1200">
              <a:solidFill>
                <a:srgbClr val="2E6493"/>
              </a:solidFill>
              <a:latin typeface="Arial"/>
              <a:cs typeface="Arial"/>
            </a:endParaRPr>
          </a:p>
        </p:txBody>
      </p:sp>
      <p:sp>
        <p:nvSpPr>
          <p:cNvPr id="15" name="TextBox 14"/>
          <p:cNvSpPr txBox="1"/>
          <p:nvPr/>
        </p:nvSpPr>
        <p:spPr bwMode="auto">
          <a:xfrm>
            <a:off x="467544" y="1844824"/>
            <a:ext cx="7488832" cy="4401205"/>
          </a:xfrm>
          <a:prstGeom prst="rect">
            <a:avLst/>
          </a:prstGeom>
          <a:noFill/>
        </p:spPr>
        <p:txBody>
          <a:bodyPr wrap="square" rtlCol="0">
            <a:spAutoFit/>
          </a:bodyPr>
          <a:lstStyle/>
          <a:p>
            <a:pPr algn="just">
              <a:defRPr/>
            </a:pPr>
            <a:r>
              <a:rPr lang="ru-RU" sz="2000" b="1">
                <a:solidFill>
                  <a:srgbClr val="2E6493"/>
                </a:solidFill>
                <a:latin typeface="Arial Narrow"/>
              </a:rPr>
              <a:t>С 1982 года доступна вакцина против гепатит В.  </a:t>
            </a:r>
            <a:endParaRPr/>
          </a:p>
          <a:p>
            <a:pPr algn="just">
              <a:defRPr/>
            </a:pPr>
            <a:r>
              <a:rPr lang="ru-RU" sz="2000" b="1">
                <a:solidFill>
                  <a:srgbClr val="2E6493"/>
                </a:solidFill>
                <a:latin typeface="Arial Narrow"/>
              </a:rPr>
              <a:t>Вакцина защищает от гепатита В на 98-100% и её хронических последствий на 95%. </a:t>
            </a:r>
            <a:endParaRPr/>
          </a:p>
          <a:p>
            <a:pPr algn="just">
              <a:defRPr/>
            </a:pPr>
            <a:r>
              <a:rPr lang="ru-RU" sz="2000" b="1">
                <a:solidFill>
                  <a:srgbClr val="2E6493"/>
                </a:solidFill>
                <a:latin typeface="Arial Narrow"/>
              </a:rPr>
              <a:t>Является первой вакциной против одного из основных видов рака человека.</a:t>
            </a:r>
            <a:endParaRPr/>
          </a:p>
          <a:p>
            <a:pPr algn="just">
              <a:defRPr/>
            </a:pPr>
            <a:r>
              <a:rPr lang="ru-RU" sz="2000" b="1">
                <a:solidFill>
                  <a:srgbClr val="2E6493"/>
                </a:solidFill>
                <a:latin typeface="Arial Narrow"/>
              </a:rPr>
              <a:t>Вирус гепатита В в 50-100 раз контагиознее ВИЧ! </a:t>
            </a:r>
            <a:endParaRPr/>
          </a:p>
          <a:p>
            <a:pPr algn="just">
              <a:defRPr/>
            </a:pPr>
            <a:endParaRPr lang="ru-RU" sz="2000" b="1">
              <a:solidFill>
                <a:srgbClr val="2E6493"/>
              </a:solidFill>
              <a:latin typeface="Arial Narrow"/>
            </a:endParaRPr>
          </a:p>
          <a:p>
            <a:pPr algn="just">
              <a:defRPr/>
            </a:pPr>
            <a:r>
              <a:rPr lang="ru-RU" sz="2000" b="1">
                <a:solidFill>
                  <a:srgbClr val="2E6493"/>
                </a:solidFill>
                <a:latin typeface="Arial Narrow"/>
              </a:rPr>
              <a:t>Для подростков имеется высокий риск заражения во время пирсинга или нанесения тату. </a:t>
            </a:r>
            <a:endParaRPr/>
          </a:p>
          <a:p>
            <a:pPr algn="just">
              <a:defRPr/>
            </a:pPr>
            <a:r>
              <a:rPr lang="ru-RU" sz="2000" b="1">
                <a:solidFill>
                  <a:srgbClr val="2E6493"/>
                </a:solidFill>
                <a:latin typeface="Arial Narrow"/>
              </a:rPr>
              <a:t>После проведения полной серии вакцинации более чем у 95% детей грудного возраста, детей других возрастных групп и молодых людей появляются защитные титры антител. </a:t>
            </a:r>
            <a:endParaRPr/>
          </a:p>
          <a:p>
            <a:pPr algn="just">
              <a:defRPr/>
            </a:pPr>
            <a:r>
              <a:rPr lang="ru-RU" sz="2000" b="1">
                <a:solidFill>
                  <a:srgbClr val="2E6493"/>
                </a:solidFill>
                <a:latin typeface="Arial Narrow"/>
              </a:rPr>
              <a:t>Защита сохраняется, по меньшей мере 20 лет, а возможно – всю жизнь. </a:t>
            </a:r>
            <a:endParaRPr/>
          </a:p>
        </p:txBody>
      </p:sp>
      <p:sp>
        <p:nvSpPr>
          <p:cNvPr id="5" name="TextBox 4"/>
          <p:cNvSpPr txBox="1"/>
          <p:nvPr/>
        </p:nvSpPr>
        <p:spPr bwMode="auto">
          <a:xfrm>
            <a:off x="251520" y="1268760"/>
            <a:ext cx="8640960" cy="461665"/>
          </a:xfrm>
          <a:prstGeom prst="rect">
            <a:avLst/>
          </a:prstGeom>
          <a:noFill/>
        </p:spPr>
        <p:txBody>
          <a:bodyPr wrap="square" rtlCol="0">
            <a:spAutoFit/>
          </a:bodyPr>
          <a:lstStyle/>
          <a:p>
            <a:pPr algn="ctr">
              <a:defRPr/>
            </a:pPr>
            <a:r>
              <a:rPr lang="ru-RU" sz="2400" b="1">
                <a:solidFill>
                  <a:srgbClr val="2E6493"/>
                </a:solidFill>
                <a:latin typeface="Arial Narrow"/>
              </a:rPr>
              <a:t>Вирусный гепатит В</a:t>
            </a:r>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6" name="Рисунок 5"/>
          <p:cNvPicPr>
            <a:picLocks noChangeAspect="1"/>
          </p:cNvPicPr>
          <p:nvPr/>
        </p:nvPicPr>
        <p:blipFill>
          <a:blip r:embed="rId2"/>
          <a:stretch/>
        </p:blipFill>
        <p:spPr bwMode="auto">
          <a:xfrm>
            <a:off x="1522" y="0"/>
            <a:ext cx="9140956" cy="6858000"/>
          </a:xfrm>
          <a:prstGeom prst="rect">
            <a:avLst/>
          </a:prstGeom>
        </p:spPr>
      </p:pic>
      <p:sp>
        <p:nvSpPr>
          <p:cNvPr id="4" name="Прямоугольник 3"/>
          <p:cNvSpPr/>
          <p:nvPr/>
        </p:nvSpPr>
        <p:spPr bwMode="auto">
          <a:xfrm>
            <a:off x="0" y="1124744"/>
            <a:ext cx="5827740" cy="72008"/>
          </a:xfrm>
          <a:prstGeom prst="rect">
            <a:avLst/>
          </a:prstGeom>
          <a:solidFill>
            <a:srgbClr val="237B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a:p>
        </p:txBody>
      </p:sp>
      <p:sp>
        <p:nvSpPr>
          <p:cNvPr id="13" name="TextBox 16"/>
          <p:cNvSpPr txBox="1"/>
          <p:nvPr/>
        </p:nvSpPr>
        <p:spPr bwMode="auto">
          <a:xfrm>
            <a:off x="179512" y="188641"/>
            <a:ext cx="5400600" cy="523220"/>
          </a:xfrm>
          <a:prstGeom prst="rect">
            <a:avLst/>
          </a:prstGeom>
          <a:noFill/>
        </p:spPr>
        <p:txBody>
          <a:bodyPr wrap="square" rtlCol="0">
            <a:spAutoFit/>
          </a:bodyPr>
          <a:lstStyle>
            <a:defPPr>
              <a:defRPr lang="ru-RU"/>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gn="just">
              <a:defRPr/>
            </a:pPr>
            <a:r>
              <a:rPr lang="ru-RU" sz="1400" b="1">
                <a:solidFill>
                  <a:srgbClr val="2E6493"/>
                </a:solidFill>
                <a:latin typeface="Arial"/>
              </a:rPr>
              <a:t>Департамент здравоохранения Ханты-Мансийского автономного округа – Югры </a:t>
            </a:r>
            <a:r>
              <a:rPr lang="ru-RU" sz="1200" b="1">
                <a:solidFill>
                  <a:srgbClr val="2E6493"/>
                </a:solidFill>
                <a:latin typeface="Arial"/>
              </a:rPr>
              <a:t>  </a:t>
            </a:r>
            <a:endParaRPr lang="ru-RU" sz="1200">
              <a:solidFill>
                <a:srgbClr val="2E6493"/>
              </a:solidFill>
              <a:latin typeface="Arial"/>
              <a:cs typeface="Arial"/>
            </a:endParaRPr>
          </a:p>
        </p:txBody>
      </p:sp>
      <p:sp>
        <p:nvSpPr>
          <p:cNvPr id="15" name="TextBox 14"/>
          <p:cNvSpPr txBox="1"/>
          <p:nvPr/>
        </p:nvSpPr>
        <p:spPr bwMode="auto">
          <a:xfrm>
            <a:off x="467543" y="1844823"/>
            <a:ext cx="7490271" cy="4358999"/>
          </a:xfrm>
          <a:prstGeom prst="rect">
            <a:avLst/>
          </a:prstGeom>
          <a:noFill/>
        </p:spPr>
        <p:txBody>
          <a:bodyPr wrap="square" rtlCol="0">
            <a:spAutoFit/>
          </a:bodyPr>
          <a:lstStyle/>
          <a:p>
            <a:pPr algn="just">
              <a:buFont typeface="Wingdings"/>
              <a:buChar char="Ø"/>
              <a:defRPr/>
            </a:pPr>
            <a:r>
              <a:rPr lang="ru-RU" sz="2000" b="1">
                <a:solidFill>
                  <a:srgbClr val="2E6493"/>
                </a:solidFill>
                <a:latin typeface="Arial Narrow"/>
              </a:rPr>
              <a:t> Пневмококк был индентифицирован довольно давно  - в 1881 году. Но вакцины стали разрабатывать только во второй половине 20 века. Трудность создания таких вакцин заключалась в огромном количестве типов пневмококка. </a:t>
            </a:r>
            <a:endParaRPr/>
          </a:p>
          <a:p>
            <a:pPr algn="just">
              <a:buFont typeface="Wingdings"/>
              <a:buChar char="Ø"/>
              <a:defRPr/>
            </a:pPr>
            <a:r>
              <a:rPr lang="ru-RU" sz="2000" b="1">
                <a:solidFill>
                  <a:srgbClr val="2E6493"/>
                </a:solidFill>
                <a:latin typeface="Arial Narrow"/>
              </a:rPr>
              <a:t>Поскольку пневмококк могут быть компонентом нормальной носоглоточной флоры, при определенных условиях (переохлаждение, стресс, вирусная инфекция), происходит распространение из носоглотки с развитием местной инфекции (отит, синусит, бронхит, пневмония) или генерализованной формы (менингит, сепсис) при проникновении микроорганизма в кровеносное русло.  </a:t>
            </a:r>
            <a:endParaRPr/>
          </a:p>
          <a:p>
            <a:pPr algn="just">
              <a:buFont typeface="Wingdings"/>
              <a:buChar char="Ø"/>
              <a:defRPr/>
            </a:pPr>
            <a:r>
              <a:rPr lang="ru-RU" sz="2000" b="1">
                <a:solidFill>
                  <a:srgbClr val="2E6493"/>
                </a:solidFill>
                <a:latin typeface="Arial Narrow"/>
              </a:rPr>
              <a:t>Важно! Не стоит откладывать вакцинацию на второе полугодие или второй год жизни, так как к этому времени может произойти инфицирование ребенка. </a:t>
            </a:r>
            <a:endParaRPr/>
          </a:p>
        </p:txBody>
      </p:sp>
      <p:sp>
        <p:nvSpPr>
          <p:cNvPr id="5" name="TextBox 4"/>
          <p:cNvSpPr txBox="1"/>
          <p:nvPr/>
        </p:nvSpPr>
        <p:spPr bwMode="auto">
          <a:xfrm>
            <a:off x="251520" y="1268760"/>
            <a:ext cx="8640960" cy="461665"/>
          </a:xfrm>
          <a:prstGeom prst="rect">
            <a:avLst/>
          </a:prstGeom>
          <a:noFill/>
        </p:spPr>
        <p:txBody>
          <a:bodyPr wrap="square" rtlCol="0">
            <a:spAutoFit/>
          </a:bodyPr>
          <a:lstStyle/>
          <a:p>
            <a:pPr algn="ctr">
              <a:defRPr/>
            </a:pPr>
            <a:r>
              <a:rPr lang="ru-RU" sz="2400" b="1">
                <a:solidFill>
                  <a:srgbClr val="2E6493"/>
                </a:solidFill>
                <a:latin typeface="Arial Narrow"/>
              </a:rPr>
              <a:t>Пневмококковая инфекция</a:t>
            </a:r>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6" name="Рисунок 5"/>
          <p:cNvPicPr>
            <a:picLocks noChangeAspect="1"/>
          </p:cNvPicPr>
          <p:nvPr/>
        </p:nvPicPr>
        <p:blipFill>
          <a:blip r:embed="rId2"/>
          <a:stretch/>
        </p:blipFill>
        <p:spPr bwMode="auto">
          <a:xfrm>
            <a:off x="1522" y="0"/>
            <a:ext cx="9140956" cy="6858000"/>
          </a:xfrm>
          <a:prstGeom prst="rect">
            <a:avLst/>
          </a:prstGeom>
        </p:spPr>
      </p:pic>
      <p:sp>
        <p:nvSpPr>
          <p:cNvPr id="4" name="Прямоугольник 3"/>
          <p:cNvSpPr/>
          <p:nvPr/>
        </p:nvSpPr>
        <p:spPr bwMode="auto">
          <a:xfrm>
            <a:off x="0" y="1124744"/>
            <a:ext cx="5827740" cy="72008"/>
          </a:xfrm>
          <a:prstGeom prst="rect">
            <a:avLst/>
          </a:prstGeom>
          <a:solidFill>
            <a:srgbClr val="237B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a:p>
        </p:txBody>
      </p:sp>
      <p:sp>
        <p:nvSpPr>
          <p:cNvPr id="13" name="TextBox 16"/>
          <p:cNvSpPr txBox="1"/>
          <p:nvPr/>
        </p:nvSpPr>
        <p:spPr bwMode="auto">
          <a:xfrm>
            <a:off x="179512" y="188641"/>
            <a:ext cx="5400600" cy="523220"/>
          </a:xfrm>
          <a:prstGeom prst="rect">
            <a:avLst/>
          </a:prstGeom>
          <a:noFill/>
        </p:spPr>
        <p:txBody>
          <a:bodyPr wrap="square" rtlCol="0">
            <a:spAutoFit/>
          </a:bodyPr>
          <a:lstStyle>
            <a:defPPr>
              <a:defRPr lang="ru-RU"/>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gn="just">
              <a:defRPr/>
            </a:pPr>
            <a:r>
              <a:rPr lang="ru-RU" sz="1400" b="1">
                <a:solidFill>
                  <a:srgbClr val="2E6493"/>
                </a:solidFill>
                <a:latin typeface="Arial"/>
              </a:rPr>
              <a:t>Департамент здравоохранения Ханты-Мансийского автономного округа – Югры </a:t>
            </a:r>
            <a:r>
              <a:rPr lang="ru-RU" sz="1200" b="1">
                <a:solidFill>
                  <a:srgbClr val="2E6493"/>
                </a:solidFill>
                <a:latin typeface="Arial"/>
              </a:rPr>
              <a:t>  </a:t>
            </a:r>
            <a:endParaRPr lang="ru-RU" sz="1200">
              <a:solidFill>
                <a:srgbClr val="2E6493"/>
              </a:solidFill>
              <a:latin typeface="Arial"/>
              <a:cs typeface="Arial"/>
            </a:endParaRPr>
          </a:p>
        </p:txBody>
      </p:sp>
      <p:sp>
        <p:nvSpPr>
          <p:cNvPr id="5" name="TextBox 4"/>
          <p:cNvSpPr txBox="1"/>
          <p:nvPr/>
        </p:nvSpPr>
        <p:spPr bwMode="auto">
          <a:xfrm>
            <a:off x="251519" y="1268760"/>
            <a:ext cx="7762823" cy="457559"/>
          </a:xfrm>
          <a:prstGeom prst="rect">
            <a:avLst/>
          </a:prstGeom>
          <a:noFill/>
        </p:spPr>
        <p:txBody>
          <a:bodyPr wrap="square" rtlCol="0">
            <a:spAutoFit/>
          </a:bodyPr>
          <a:lstStyle/>
          <a:p>
            <a:pPr algn="ctr">
              <a:defRPr/>
            </a:pPr>
            <a:r>
              <a:rPr lang="ru-RU" sz="2400" b="1">
                <a:solidFill>
                  <a:srgbClr val="2E6493"/>
                </a:solidFill>
                <a:latin typeface="Arial Narrow"/>
              </a:rPr>
              <a:t>Уровень носительства пневмококков</a:t>
            </a:r>
            <a:endParaRPr lang="ru-RU" sz="2400"/>
          </a:p>
        </p:txBody>
      </p:sp>
      <p:graphicFrame>
        <p:nvGraphicFramePr>
          <p:cNvPr id="7" name="Таблица 6"/>
          <p:cNvGraphicFramePr>
            <a:graphicFrameLocks noGrp="1"/>
          </p:cNvGraphicFramePr>
          <p:nvPr/>
        </p:nvGraphicFramePr>
        <p:xfrm>
          <a:off x="285720" y="1901119"/>
          <a:ext cx="7500990" cy="4087279"/>
        </p:xfrm>
        <a:graphic>
          <a:graphicData uri="http://schemas.openxmlformats.org/drawingml/2006/table">
            <a:tbl>
              <a:tblPr firstRow="1" bandRow="1">
                <a:tableStyleId>{22838BEF-8BB2-4498-84A7-C5851F593DF1}</a:tableStyleId>
              </a:tblPr>
              <a:tblGrid>
                <a:gridCol w="3750495"/>
                <a:gridCol w="3750495"/>
              </a:tblGrid>
              <a:tr h="794321">
                <a:tc>
                  <a:txBody>
                    <a:bodyPr/>
                    <a:lstStyle/>
                    <a:p>
                      <a:pPr algn="ctr">
                        <a:defRPr/>
                      </a:pPr>
                      <a:r>
                        <a:rPr lang="ru-RU" b="1">
                          <a:solidFill>
                            <a:schemeClr val="tx2"/>
                          </a:solidFill>
                          <a:latin typeface="Arial Narrow"/>
                        </a:rPr>
                        <a:t>Группа </a:t>
                      </a:r>
                      <a:endParaRPr/>
                    </a:p>
                  </a:txBody>
                  <a:tcPr/>
                </a:tc>
                <a:tc>
                  <a:txBody>
                    <a:bodyPr/>
                    <a:lstStyle/>
                    <a:p>
                      <a:pPr algn="ctr">
                        <a:defRPr/>
                      </a:pPr>
                      <a:r>
                        <a:rPr lang="ru-RU" b="1">
                          <a:solidFill>
                            <a:schemeClr val="tx2"/>
                          </a:solidFill>
                          <a:latin typeface="Arial Narrow"/>
                        </a:rPr>
                        <a:t>Уровень носительства пневмококков, %</a:t>
                      </a:r>
                      <a:endParaRPr/>
                    </a:p>
                  </a:txBody>
                  <a:tcPr/>
                </a:tc>
              </a:tr>
              <a:tr h="466516">
                <a:tc>
                  <a:txBody>
                    <a:bodyPr/>
                    <a:lstStyle/>
                    <a:p>
                      <a:pPr>
                        <a:defRPr/>
                      </a:pPr>
                      <a:r>
                        <a:rPr lang="ru-RU" b="1">
                          <a:solidFill>
                            <a:schemeClr val="tx2"/>
                          </a:solidFill>
                          <a:latin typeface="Arial Narrow"/>
                        </a:rPr>
                        <a:t>Воспитанники интернатов </a:t>
                      </a:r>
                      <a:endParaRPr/>
                    </a:p>
                  </a:txBody>
                  <a:tcPr/>
                </a:tc>
                <a:tc>
                  <a:txBody>
                    <a:bodyPr/>
                    <a:lstStyle/>
                    <a:p>
                      <a:pPr algn="ctr">
                        <a:defRPr/>
                      </a:pPr>
                      <a:r>
                        <a:rPr lang="ru-RU" b="1">
                          <a:solidFill>
                            <a:schemeClr val="tx2"/>
                          </a:solidFill>
                          <a:latin typeface="Arial Narrow"/>
                        </a:rPr>
                        <a:t>50,7</a:t>
                      </a:r>
                      <a:endParaRPr/>
                    </a:p>
                  </a:txBody>
                  <a:tcPr/>
                </a:tc>
              </a:tr>
              <a:tr h="466516">
                <a:tc>
                  <a:txBody>
                    <a:bodyPr/>
                    <a:lstStyle/>
                    <a:p>
                      <a:pPr>
                        <a:defRPr/>
                      </a:pPr>
                      <a:r>
                        <a:rPr lang="ru-RU" b="1">
                          <a:solidFill>
                            <a:schemeClr val="tx2"/>
                          </a:solidFill>
                          <a:latin typeface="Arial Narrow"/>
                        </a:rPr>
                        <a:t>Воспитанники детских садов</a:t>
                      </a:r>
                      <a:endParaRPr/>
                    </a:p>
                  </a:txBody>
                  <a:tcPr/>
                </a:tc>
                <a:tc>
                  <a:txBody>
                    <a:bodyPr/>
                    <a:lstStyle/>
                    <a:p>
                      <a:pPr algn="ctr">
                        <a:defRPr/>
                      </a:pPr>
                      <a:r>
                        <a:rPr lang="ru-RU" b="1">
                          <a:solidFill>
                            <a:schemeClr val="tx2"/>
                          </a:solidFill>
                          <a:latin typeface="Arial Narrow"/>
                        </a:rPr>
                        <a:t>49,3</a:t>
                      </a:r>
                      <a:endParaRPr/>
                    </a:p>
                  </a:txBody>
                  <a:tcPr/>
                </a:tc>
              </a:tr>
              <a:tr h="466516">
                <a:tc>
                  <a:txBody>
                    <a:bodyPr/>
                    <a:lstStyle/>
                    <a:p>
                      <a:pPr>
                        <a:defRPr/>
                      </a:pPr>
                      <a:r>
                        <a:rPr lang="ru-RU" b="1">
                          <a:solidFill>
                            <a:schemeClr val="tx2"/>
                          </a:solidFill>
                          <a:latin typeface="Arial Narrow"/>
                        </a:rPr>
                        <a:t>Школьники младших классов</a:t>
                      </a:r>
                      <a:endParaRPr/>
                    </a:p>
                  </a:txBody>
                  <a:tcPr/>
                </a:tc>
                <a:tc>
                  <a:txBody>
                    <a:bodyPr/>
                    <a:lstStyle/>
                    <a:p>
                      <a:pPr algn="ctr">
                        <a:defRPr/>
                      </a:pPr>
                      <a:r>
                        <a:rPr lang="ru-RU" b="1">
                          <a:solidFill>
                            <a:schemeClr val="tx2"/>
                          </a:solidFill>
                          <a:latin typeface="Arial Narrow"/>
                        </a:rPr>
                        <a:t>до 35</a:t>
                      </a:r>
                      <a:endParaRPr/>
                    </a:p>
                  </a:txBody>
                  <a:tcPr/>
                </a:tc>
              </a:tr>
              <a:tr h="466516">
                <a:tc>
                  <a:txBody>
                    <a:bodyPr/>
                    <a:lstStyle/>
                    <a:p>
                      <a:pPr>
                        <a:defRPr/>
                      </a:pPr>
                      <a:r>
                        <a:rPr lang="ru-RU" b="1">
                          <a:solidFill>
                            <a:schemeClr val="tx2"/>
                          </a:solidFill>
                          <a:latin typeface="Arial Narrow"/>
                        </a:rPr>
                        <a:t>Школьники старших классов</a:t>
                      </a:r>
                      <a:endParaRPr/>
                    </a:p>
                  </a:txBody>
                  <a:tcPr/>
                </a:tc>
                <a:tc>
                  <a:txBody>
                    <a:bodyPr/>
                    <a:lstStyle/>
                    <a:p>
                      <a:pPr algn="ctr">
                        <a:defRPr/>
                      </a:pPr>
                      <a:r>
                        <a:rPr lang="ru-RU" b="1">
                          <a:solidFill>
                            <a:schemeClr val="tx2"/>
                          </a:solidFill>
                          <a:latin typeface="Arial Narrow"/>
                        </a:rPr>
                        <a:t>до 25</a:t>
                      </a:r>
                      <a:endParaRPr/>
                    </a:p>
                  </a:txBody>
                  <a:tcPr/>
                </a:tc>
              </a:tr>
              <a:tr h="466516">
                <a:tc>
                  <a:txBody>
                    <a:bodyPr/>
                    <a:lstStyle/>
                    <a:p>
                      <a:pPr>
                        <a:defRPr/>
                      </a:pPr>
                      <a:r>
                        <a:rPr lang="ru-RU" b="1">
                          <a:solidFill>
                            <a:schemeClr val="tx2"/>
                          </a:solidFill>
                          <a:latin typeface="Arial Narrow"/>
                        </a:rPr>
                        <a:t>Призывники в армии</a:t>
                      </a:r>
                      <a:endParaRPr/>
                    </a:p>
                  </a:txBody>
                  <a:tcPr/>
                </a:tc>
                <a:tc>
                  <a:txBody>
                    <a:bodyPr/>
                    <a:lstStyle/>
                    <a:p>
                      <a:pPr algn="ctr">
                        <a:defRPr/>
                      </a:pPr>
                      <a:r>
                        <a:rPr lang="ru-RU" b="1">
                          <a:solidFill>
                            <a:schemeClr val="tx2"/>
                          </a:solidFill>
                          <a:latin typeface="Arial Narrow"/>
                        </a:rPr>
                        <a:t>45</a:t>
                      </a:r>
                      <a:endParaRPr/>
                    </a:p>
                  </a:txBody>
                  <a:tcPr/>
                </a:tc>
              </a:tr>
              <a:tr h="493862">
                <a:tc>
                  <a:txBody>
                    <a:bodyPr/>
                    <a:lstStyle/>
                    <a:p>
                      <a:pPr>
                        <a:defRPr/>
                      </a:pPr>
                      <a:r>
                        <a:rPr lang="ru-RU" b="1">
                          <a:solidFill>
                            <a:schemeClr val="tx2"/>
                          </a:solidFill>
                          <a:latin typeface="Arial Narrow"/>
                        </a:rPr>
                        <a:t>Взрослые, имеющие детей</a:t>
                      </a:r>
                      <a:endParaRPr/>
                    </a:p>
                  </a:txBody>
                  <a:tcPr/>
                </a:tc>
                <a:tc>
                  <a:txBody>
                    <a:bodyPr/>
                    <a:lstStyle/>
                    <a:p>
                      <a:pPr algn="ctr">
                        <a:defRPr/>
                      </a:pPr>
                      <a:r>
                        <a:rPr lang="ru-RU" b="1">
                          <a:solidFill>
                            <a:schemeClr val="tx2"/>
                          </a:solidFill>
                          <a:latin typeface="Arial Narrow"/>
                        </a:rPr>
                        <a:t>18-29</a:t>
                      </a:r>
                      <a:endParaRPr/>
                    </a:p>
                  </a:txBody>
                  <a:tcPr/>
                </a:tc>
              </a:tr>
              <a:tr h="466516">
                <a:tc>
                  <a:txBody>
                    <a:bodyPr/>
                    <a:lstStyle/>
                    <a:p>
                      <a:pPr>
                        <a:defRPr/>
                      </a:pPr>
                      <a:r>
                        <a:rPr lang="ru-RU" b="1">
                          <a:solidFill>
                            <a:schemeClr val="tx2"/>
                          </a:solidFill>
                          <a:latin typeface="Arial Narrow"/>
                        </a:rPr>
                        <a:t>Взрослые, не имеющие детей</a:t>
                      </a:r>
                      <a:endParaRPr/>
                    </a:p>
                  </a:txBody>
                  <a:tcPr/>
                </a:tc>
                <a:tc>
                  <a:txBody>
                    <a:bodyPr/>
                    <a:lstStyle/>
                    <a:p>
                      <a:pPr algn="ctr">
                        <a:defRPr/>
                      </a:pPr>
                      <a:r>
                        <a:rPr lang="ru-RU" b="1">
                          <a:solidFill>
                            <a:schemeClr val="tx2"/>
                          </a:solidFill>
                          <a:latin typeface="Arial Narrow"/>
                        </a:rPr>
                        <a:t>6</a:t>
                      </a:r>
                      <a:endParaRPr/>
                    </a:p>
                  </a:txBody>
                  <a:tcPr/>
                </a:tc>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6" name="Рисунок 5"/>
          <p:cNvPicPr>
            <a:picLocks noChangeAspect="1"/>
          </p:cNvPicPr>
          <p:nvPr/>
        </p:nvPicPr>
        <p:blipFill>
          <a:blip r:embed="rId2"/>
          <a:stretch/>
        </p:blipFill>
        <p:spPr bwMode="auto">
          <a:xfrm>
            <a:off x="1522" y="0"/>
            <a:ext cx="9140956" cy="6858000"/>
          </a:xfrm>
          <a:prstGeom prst="rect">
            <a:avLst/>
          </a:prstGeom>
        </p:spPr>
      </p:pic>
      <p:sp>
        <p:nvSpPr>
          <p:cNvPr id="4" name="Прямоугольник 3"/>
          <p:cNvSpPr/>
          <p:nvPr/>
        </p:nvSpPr>
        <p:spPr bwMode="auto">
          <a:xfrm>
            <a:off x="0" y="1124744"/>
            <a:ext cx="5827740" cy="72008"/>
          </a:xfrm>
          <a:prstGeom prst="rect">
            <a:avLst/>
          </a:prstGeom>
          <a:solidFill>
            <a:srgbClr val="237B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a:p>
        </p:txBody>
      </p:sp>
      <p:sp>
        <p:nvSpPr>
          <p:cNvPr id="13" name="TextBox 16"/>
          <p:cNvSpPr txBox="1"/>
          <p:nvPr/>
        </p:nvSpPr>
        <p:spPr bwMode="auto">
          <a:xfrm>
            <a:off x="179512" y="188641"/>
            <a:ext cx="5400600" cy="523220"/>
          </a:xfrm>
          <a:prstGeom prst="rect">
            <a:avLst/>
          </a:prstGeom>
          <a:noFill/>
        </p:spPr>
        <p:txBody>
          <a:bodyPr wrap="square" rtlCol="0">
            <a:spAutoFit/>
          </a:bodyPr>
          <a:lstStyle>
            <a:defPPr>
              <a:defRPr lang="ru-RU"/>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gn="just">
              <a:defRPr/>
            </a:pPr>
            <a:r>
              <a:rPr lang="ru-RU" sz="1400" b="1">
                <a:solidFill>
                  <a:srgbClr val="2E6493"/>
                </a:solidFill>
                <a:latin typeface="Arial"/>
              </a:rPr>
              <a:t>Департамент здравоохранения Ханты-Мансийского автономного округа – Югры </a:t>
            </a:r>
            <a:r>
              <a:rPr lang="ru-RU" sz="1200" b="1">
                <a:solidFill>
                  <a:srgbClr val="2E6493"/>
                </a:solidFill>
                <a:latin typeface="Arial"/>
              </a:rPr>
              <a:t>  </a:t>
            </a:r>
            <a:endParaRPr lang="ru-RU" sz="1200">
              <a:solidFill>
                <a:srgbClr val="2E6493"/>
              </a:solidFill>
              <a:latin typeface="Arial"/>
              <a:cs typeface="Arial"/>
            </a:endParaRPr>
          </a:p>
        </p:txBody>
      </p:sp>
      <p:sp>
        <p:nvSpPr>
          <p:cNvPr id="15" name="TextBox 14"/>
          <p:cNvSpPr txBox="1"/>
          <p:nvPr/>
        </p:nvSpPr>
        <p:spPr bwMode="auto">
          <a:xfrm>
            <a:off x="467542" y="1844822"/>
            <a:ext cx="7527349" cy="4663798"/>
          </a:xfrm>
          <a:prstGeom prst="rect">
            <a:avLst/>
          </a:prstGeom>
          <a:noFill/>
        </p:spPr>
        <p:txBody>
          <a:bodyPr wrap="square" rtlCol="0">
            <a:spAutoFit/>
          </a:bodyPr>
          <a:lstStyle/>
          <a:p>
            <a:pPr algn="just">
              <a:defRPr/>
            </a:pPr>
            <a:r>
              <a:rPr lang="ru-RU" sz="2000" b="1">
                <a:solidFill>
                  <a:srgbClr val="2E6493"/>
                </a:solidFill>
                <a:latin typeface="Arial Narrow"/>
              </a:rPr>
              <a:t>Это группа острых инфекционных болезней, вызванных гемофильной палочкой:</a:t>
            </a:r>
            <a:endParaRPr/>
          </a:p>
          <a:p>
            <a:pPr algn="just">
              <a:buFont typeface="Wingdings"/>
              <a:buChar char="Ø"/>
              <a:defRPr/>
            </a:pPr>
            <a:r>
              <a:rPr lang="ru-RU" sz="2000" b="1">
                <a:solidFill>
                  <a:srgbClr val="2E6493"/>
                </a:solidFill>
                <a:latin typeface="Arial Narrow"/>
              </a:rPr>
              <a:t>гнойный менингит (60%)</a:t>
            </a:r>
            <a:endParaRPr/>
          </a:p>
          <a:p>
            <a:pPr algn="just">
              <a:buFont typeface="Wingdings"/>
              <a:buChar char="Ø"/>
              <a:defRPr/>
            </a:pPr>
            <a:r>
              <a:rPr lang="ru-RU" sz="2000" b="1">
                <a:solidFill>
                  <a:srgbClr val="2E6493"/>
                </a:solidFill>
                <a:latin typeface="Arial Narrow"/>
              </a:rPr>
              <a:t>эпиглоттит (10-15%, воспаление надгортанника и окружающих тканей, может привести к внезапной асфиксии и летальному исходу; смертность достигает 5-10%).</a:t>
            </a:r>
            <a:endParaRPr/>
          </a:p>
          <a:p>
            <a:pPr algn="just">
              <a:buFont typeface="Wingdings"/>
              <a:buChar char="Ø"/>
              <a:defRPr/>
            </a:pPr>
            <a:r>
              <a:rPr lang="ru-RU" sz="2000" b="1">
                <a:solidFill>
                  <a:srgbClr val="2E6493"/>
                </a:solidFill>
                <a:latin typeface="Arial Narrow"/>
              </a:rPr>
              <a:t> сепсис (6-10%)</a:t>
            </a:r>
            <a:endParaRPr/>
          </a:p>
          <a:p>
            <a:pPr algn="just">
              <a:buFont typeface="Wingdings"/>
              <a:buChar char="Ø"/>
              <a:defRPr/>
            </a:pPr>
            <a:r>
              <a:rPr lang="ru-RU" sz="2000" b="1">
                <a:solidFill>
                  <a:srgbClr val="2E6493"/>
                </a:solidFill>
                <a:latin typeface="Arial Narrow"/>
              </a:rPr>
              <a:t>пневмония, остеомиелит, перикардит, возникающие у детей до 5 лет. </a:t>
            </a:r>
            <a:endParaRPr/>
          </a:p>
          <a:p>
            <a:pPr algn="just">
              <a:buFont typeface="Wingdings"/>
              <a:buChar char="ü"/>
              <a:defRPr/>
            </a:pPr>
            <a:r>
              <a:rPr lang="ru-RU" sz="2000" b="1">
                <a:solidFill>
                  <a:srgbClr val="2E6493"/>
                </a:solidFill>
                <a:latin typeface="Arial Narrow"/>
              </a:rPr>
              <a:t>Для лечения гемофильной инфекции используют антибиотики, но возбудитель довольно устойчив к целому ряду антибактериальных препаратов. </a:t>
            </a:r>
            <a:endParaRPr/>
          </a:p>
          <a:p>
            <a:pPr algn="just">
              <a:buFont typeface="Wingdings"/>
              <a:buChar char="ü"/>
              <a:defRPr/>
            </a:pPr>
            <a:r>
              <a:rPr lang="ru-RU" sz="2000" b="1">
                <a:solidFill>
                  <a:srgbClr val="2E6493"/>
                </a:solidFill>
                <a:latin typeface="Arial Narrow"/>
              </a:rPr>
              <a:t>Гемофильную инфекцию можно предотвратить только путем иммунизации! Если дети перестанут прививаться против гемофильной инфекции, заболевание вернется.  </a:t>
            </a:r>
            <a:endParaRPr/>
          </a:p>
        </p:txBody>
      </p:sp>
      <p:sp>
        <p:nvSpPr>
          <p:cNvPr id="5" name="TextBox 4"/>
          <p:cNvSpPr txBox="1"/>
          <p:nvPr/>
        </p:nvSpPr>
        <p:spPr bwMode="auto">
          <a:xfrm>
            <a:off x="251520" y="1268760"/>
            <a:ext cx="8640960" cy="461665"/>
          </a:xfrm>
          <a:prstGeom prst="rect">
            <a:avLst/>
          </a:prstGeom>
          <a:noFill/>
        </p:spPr>
        <p:txBody>
          <a:bodyPr wrap="square" rtlCol="0">
            <a:spAutoFit/>
          </a:bodyPr>
          <a:lstStyle/>
          <a:p>
            <a:pPr algn="ctr">
              <a:defRPr/>
            </a:pPr>
            <a:r>
              <a:rPr lang="ru-RU" sz="2400" b="1">
                <a:solidFill>
                  <a:srgbClr val="2E6493"/>
                </a:solidFill>
                <a:latin typeface="Arial Narrow"/>
              </a:rPr>
              <a:t>Гемофильная инфекция </a:t>
            </a:r>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6" name="Рисунок 5"/>
          <p:cNvPicPr>
            <a:picLocks noChangeAspect="1"/>
          </p:cNvPicPr>
          <p:nvPr/>
        </p:nvPicPr>
        <p:blipFill>
          <a:blip r:embed="rId2"/>
          <a:stretch/>
        </p:blipFill>
        <p:spPr bwMode="auto">
          <a:xfrm>
            <a:off x="1522" y="0"/>
            <a:ext cx="9140956" cy="6858000"/>
          </a:xfrm>
          <a:prstGeom prst="rect">
            <a:avLst/>
          </a:prstGeom>
        </p:spPr>
      </p:pic>
      <p:sp>
        <p:nvSpPr>
          <p:cNvPr id="4" name="Прямоугольник 3"/>
          <p:cNvSpPr/>
          <p:nvPr/>
        </p:nvSpPr>
        <p:spPr bwMode="auto">
          <a:xfrm>
            <a:off x="0" y="1124744"/>
            <a:ext cx="5827740" cy="72008"/>
          </a:xfrm>
          <a:prstGeom prst="rect">
            <a:avLst/>
          </a:prstGeom>
          <a:solidFill>
            <a:srgbClr val="237B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a:p>
        </p:txBody>
      </p:sp>
      <p:sp>
        <p:nvSpPr>
          <p:cNvPr id="13" name="TextBox 16"/>
          <p:cNvSpPr txBox="1"/>
          <p:nvPr/>
        </p:nvSpPr>
        <p:spPr bwMode="auto">
          <a:xfrm>
            <a:off x="179512" y="188641"/>
            <a:ext cx="5400600" cy="523220"/>
          </a:xfrm>
          <a:prstGeom prst="rect">
            <a:avLst/>
          </a:prstGeom>
          <a:noFill/>
        </p:spPr>
        <p:txBody>
          <a:bodyPr wrap="square" rtlCol="0">
            <a:spAutoFit/>
          </a:bodyPr>
          <a:lstStyle>
            <a:defPPr>
              <a:defRPr lang="ru-RU"/>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gn="just">
              <a:defRPr/>
            </a:pPr>
            <a:r>
              <a:rPr lang="ru-RU" sz="1400" b="1">
                <a:solidFill>
                  <a:srgbClr val="2E6493"/>
                </a:solidFill>
                <a:latin typeface="Arial"/>
              </a:rPr>
              <a:t>Департамент здравоохранения Ханты-Мансийского автономного округа – Югры </a:t>
            </a:r>
            <a:r>
              <a:rPr lang="ru-RU" sz="1200" b="1">
                <a:solidFill>
                  <a:srgbClr val="2E6493"/>
                </a:solidFill>
                <a:latin typeface="Arial"/>
              </a:rPr>
              <a:t>  </a:t>
            </a:r>
            <a:endParaRPr lang="ru-RU" sz="1200">
              <a:solidFill>
                <a:srgbClr val="2E6493"/>
              </a:solidFill>
              <a:latin typeface="Arial"/>
              <a:cs typeface="Arial"/>
            </a:endParaRPr>
          </a:p>
        </p:txBody>
      </p:sp>
      <p:sp>
        <p:nvSpPr>
          <p:cNvPr id="15" name="TextBox 14"/>
          <p:cNvSpPr txBox="1"/>
          <p:nvPr/>
        </p:nvSpPr>
        <p:spPr bwMode="auto">
          <a:xfrm>
            <a:off x="467542" y="1654310"/>
            <a:ext cx="7471908" cy="4968599"/>
          </a:xfrm>
          <a:prstGeom prst="rect">
            <a:avLst/>
          </a:prstGeom>
          <a:noFill/>
        </p:spPr>
        <p:txBody>
          <a:bodyPr wrap="square" rtlCol="0">
            <a:spAutoFit/>
          </a:bodyPr>
          <a:lstStyle/>
          <a:p>
            <a:pPr algn="just">
              <a:defRPr/>
            </a:pPr>
            <a:r>
              <a:rPr lang="ru-RU" sz="2000" b="1">
                <a:solidFill>
                  <a:schemeClr val="tx2"/>
                </a:solidFill>
                <a:latin typeface="Arial Narrow"/>
              </a:rPr>
              <a:t>Уже в первом веке нашей эры можно встретить упоминание о дифтерии. В довакцинальном периоде была одной из основных причин смерти детей. Заболеваемость в России низкая, но ежегодно в ХМАО - Югре регистрируются случаи дифтерии</a:t>
            </a:r>
            <a:endParaRPr sz="2000">
              <a:solidFill>
                <a:schemeClr val="tx2"/>
              </a:solidFill>
            </a:endParaRPr>
          </a:p>
          <a:p>
            <a:pPr marL="283879" indent="-283879" algn="just">
              <a:buFont typeface="Wingdings"/>
              <a:buChar char="Ø"/>
              <a:defRPr/>
            </a:pPr>
            <a:r>
              <a:rPr lang="ru-RU" sz="2000" b="1" i="0" u="none" strike="noStrike" cap="none" spc="0">
                <a:solidFill>
                  <a:schemeClr val="tx2"/>
                </a:solidFill>
                <a:latin typeface="Arial Narrow"/>
                <a:ea typeface="Arial Narrow"/>
                <a:cs typeface="Arial Narrow"/>
              </a:rPr>
              <a:t>2018 - 2 (Россия - 3)</a:t>
            </a:r>
            <a:endParaRPr sz="2000" b="1" i="0" u="none" strike="noStrike" cap="none" spc="0">
              <a:solidFill>
                <a:schemeClr val="tx2"/>
              </a:solidFill>
              <a:latin typeface="Times New Roman"/>
              <a:cs typeface="Times New Roman"/>
            </a:endParaRPr>
          </a:p>
          <a:p>
            <a:pPr marL="283879" indent="-283879" algn="just">
              <a:buFont typeface="Wingdings"/>
              <a:buChar char="Ø"/>
              <a:defRPr/>
            </a:pPr>
            <a:r>
              <a:rPr lang="ru-RU" sz="2000" b="1" i="0" u="none" strike="noStrike" cap="none" spc="0">
                <a:solidFill>
                  <a:schemeClr val="tx2"/>
                </a:solidFill>
                <a:latin typeface="Arial Narrow"/>
                <a:ea typeface="Arial Narrow"/>
                <a:cs typeface="Arial Narrow"/>
              </a:rPr>
              <a:t>2019  - 3</a:t>
            </a:r>
            <a:endParaRPr sz="2000" b="1" i="0" u="none" strike="noStrike" cap="none" spc="0">
              <a:solidFill>
                <a:schemeClr val="tx2"/>
              </a:solidFill>
              <a:latin typeface="Times New Roman"/>
              <a:cs typeface="Times New Roman"/>
            </a:endParaRPr>
          </a:p>
          <a:p>
            <a:pPr marL="283879" indent="-283879" algn="just">
              <a:buFont typeface="Wingdings"/>
              <a:buChar char="Ø"/>
              <a:defRPr/>
            </a:pPr>
            <a:r>
              <a:rPr lang="ru-RU" sz="2000" b="1" i="0" u="none" strike="noStrike" cap="none" spc="0">
                <a:solidFill>
                  <a:schemeClr val="tx2"/>
                </a:solidFill>
                <a:latin typeface="Arial Narrow"/>
                <a:ea typeface="Arial Narrow"/>
                <a:cs typeface="Arial Narrow"/>
              </a:rPr>
              <a:t>2020 - 1</a:t>
            </a:r>
            <a:endParaRPr sz="2000" b="1" i="0" u="none" strike="noStrike" cap="none" spc="0">
              <a:solidFill>
                <a:schemeClr val="tx2"/>
              </a:solidFill>
              <a:latin typeface="Times New Roman"/>
              <a:cs typeface="Times New Roman"/>
            </a:endParaRPr>
          </a:p>
          <a:p>
            <a:pPr marL="283879" indent="-283879" algn="just">
              <a:buFont typeface="Wingdings"/>
              <a:buChar char="Ø"/>
              <a:defRPr/>
            </a:pPr>
            <a:r>
              <a:rPr lang="ru-RU" sz="2000" b="1" i="0" u="none" strike="noStrike" cap="none" spc="0">
                <a:solidFill>
                  <a:schemeClr val="tx2"/>
                </a:solidFill>
                <a:latin typeface="Arial Narrow"/>
                <a:ea typeface="Arial Narrow"/>
                <a:cs typeface="Arial Narrow"/>
              </a:rPr>
              <a:t>2021 - 4</a:t>
            </a:r>
            <a:endParaRPr sz="2000" b="1" i="0" u="none" strike="noStrike" cap="none" spc="0">
              <a:solidFill>
                <a:schemeClr val="tx2"/>
              </a:solidFill>
              <a:latin typeface="Times New Roman"/>
              <a:cs typeface="Times New Roman"/>
            </a:endParaRPr>
          </a:p>
          <a:p>
            <a:pPr algn="just">
              <a:defRPr/>
            </a:pPr>
            <a:r>
              <a:rPr lang="ru-RU" sz="2000" b="1">
                <a:solidFill>
                  <a:schemeClr val="tx2"/>
                </a:solidFill>
                <a:latin typeface="Arial Narrow"/>
              </a:rPr>
              <a:t>Последняя эпидемия дифтерии произошла в 90-х годах прошлого столетия, когда во всех государствах бывшего Советского Союза заболело около 150 тысяч человек, из них 5 тысяч погибло. Причина – снижение уровня привитости, особенно взрослого населения. </a:t>
            </a:r>
            <a:endParaRPr sz="2000">
              <a:solidFill>
                <a:schemeClr val="tx2"/>
              </a:solidFill>
            </a:endParaRPr>
          </a:p>
          <a:p>
            <a:pPr algn="just">
              <a:defRPr/>
            </a:pPr>
            <a:r>
              <a:rPr lang="ru-RU" sz="2000" b="1">
                <a:solidFill>
                  <a:schemeClr val="tx2"/>
                </a:solidFill>
                <a:latin typeface="Arial Narrow"/>
              </a:rPr>
              <a:t>Возбудитель устойчив во внешней среде: выживает на предметах до 5,5 месяцев с сохранением болезнетворности. Заболевание можно предотвратить с помощью вакцинации. ВОЗ рекомендована вакцинация во всех без исключения странах мира. </a:t>
            </a:r>
            <a:endParaRPr sz="2000">
              <a:solidFill>
                <a:schemeClr val="tx2"/>
              </a:solidFill>
            </a:endParaRPr>
          </a:p>
        </p:txBody>
      </p:sp>
      <p:sp>
        <p:nvSpPr>
          <p:cNvPr id="5" name="TextBox 4"/>
          <p:cNvSpPr txBox="1"/>
          <p:nvPr/>
        </p:nvSpPr>
        <p:spPr bwMode="auto">
          <a:xfrm>
            <a:off x="251519" y="1196751"/>
            <a:ext cx="8642399" cy="457559"/>
          </a:xfrm>
          <a:prstGeom prst="rect">
            <a:avLst/>
          </a:prstGeom>
          <a:noFill/>
        </p:spPr>
        <p:txBody>
          <a:bodyPr wrap="square" rtlCol="0">
            <a:spAutoFit/>
          </a:bodyPr>
          <a:lstStyle/>
          <a:p>
            <a:pPr algn="ctr">
              <a:defRPr/>
            </a:pPr>
            <a:r>
              <a:rPr lang="ru-RU" sz="2400" b="1">
                <a:solidFill>
                  <a:srgbClr val="2E6493"/>
                </a:solidFill>
                <a:latin typeface="Arial Narrow"/>
              </a:rPr>
              <a:t>Дифтерия </a:t>
            </a:r>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6" name="Рисунок 5"/>
          <p:cNvPicPr>
            <a:picLocks noChangeAspect="1"/>
          </p:cNvPicPr>
          <p:nvPr/>
        </p:nvPicPr>
        <p:blipFill>
          <a:blip r:embed="rId2"/>
          <a:stretch/>
        </p:blipFill>
        <p:spPr bwMode="auto">
          <a:xfrm>
            <a:off x="0" y="0"/>
            <a:ext cx="9140956" cy="6858000"/>
          </a:xfrm>
          <a:prstGeom prst="rect">
            <a:avLst/>
          </a:prstGeom>
        </p:spPr>
      </p:pic>
      <p:sp>
        <p:nvSpPr>
          <p:cNvPr id="4" name="Прямоугольник 3"/>
          <p:cNvSpPr/>
          <p:nvPr/>
        </p:nvSpPr>
        <p:spPr bwMode="auto">
          <a:xfrm>
            <a:off x="0" y="1124744"/>
            <a:ext cx="5827740" cy="72008"/>
          </a:xfrm>
          <a:prstGeom prst="rect">
            <a:avLst/>
          </a:prstGeom>
          <a:solidFill>
            <a:srgbClr val="237B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a:p>
        </p:txBody>
      </p:sp>
      <p:sp>
        <p:nvSpPr>
          <p:cNvPr id="13" name="TextBox 16"/>
          <p:cNvSpPr txBox="1"/>
          <p:nvPr/>
        </p:nvSpPr>
        <p:spPr bwMode="auto">
          <a:xfrm>
            <a:off x="179512" y="188641"/>
            <a:ext cx="5400600" cy="523220"/>
          </a:xfrm>
          <a:prstGeom prst="rect">
            <a:avLst/>
          </a:prstGeom>
          <a:noFill/>
        </p:spPr>
        <p:txBody>
          <a:bodyPr wrap="square" rtlCol="0">
            <a:spAutoFit/>
          </a:bodyPr>
          <a:lstStyle>
            <a:defPPr>
              <a:defRPr lang="ru-RU"/>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gn="just">
              <a:defRPr/>
            </a:pPr>
            <a:r>
              <a:rPr lang="ru-RU" sz="1400" b="1">
                <a:solidFill>
                  <a:srgbClr val="2E6493"/>
                </a:solidFill>
                <a:latin typeface="Arial"/>
              </a:rPr>
              <a:t>Департамент здравоохранения Ханты-Мансийского автономного округа – Югры </a:t>
            </a:r>
            <a:r>
              <a:rPr lang="ru-RU" sz="1200" b="1">
                <a:solidFill>
                  <a:srgbClr val="2E6493"/>
                </a:solidFill>
                <a:latin typeface="Arial"/>
              </a:rPr>
              <a:t>  </a:t>
            </a:r>
            <a:endParaRPr lang="ru-RU" sz="1200">
              <a:solidFill>
                <a:srgbClr val="2E6493"/>
              </a:solidFill>
              <a:latin typeface="Arial"/>
              <a:cs typeface="Arial"/>
            </a:endParaRPr>
          </a:p>
        </p:txBody>
      </p:sp>
      <p:sp>
        <p:nvSpPr>
          <p:cNvPr id="15" name="TextBox 14"/>
          <p:cNvSpPr txBox="1"/>
          <p:nvPr/>
        </p:nvSpPr>
        <p:spPr bwMode="auto">
          <a:xfrm>
            <a:off x="467542" y="1671204"/>
            <a:ext cx="7416356" cy="3749399"/>
          </a:xfrm>
          <a:prstGeom prst="rect">
            <a:avLst/>
          </a:prstGeom>
          <a:noFill/>
        </p:spPr>
        <p:txBody>
          <a:bodyPr wrap="square" rtlCol="0">
            <a:spAutoFit/>
          </a:bodyPr>
          <a:lstStyle/>
          <a:p>
            <a:pPr marL="305908" indent="-305908" algn="just">
              <a:buFont typeface="Wingdings"/>
              <a:buChar char="Ø"/>
              <a:defRPr/>
            </a:pPr>
            <a:r>
              <a:rPr lang="ru-RU" sz="2000" b="1">
                <a:solidFill>
                  <a:schemeClr val="tx2"/>
                </a:solidFill>
                <a:latin typeface="Arial Narrow"/>
              </a:rPr>
              <a:t>Возбудитель чрезвычайно широко распространен в природе и является нормальным обитателем кишечника млекопитающих, в том числе человека. Опасность возникает при попадании возбудителя в рану, особенно глубокую. </a:t>
            </a:r>
            <a:endParaRPr b="1">
              <a:solidFill>
                <a:schemeClr val="tx2"/>
              </a:solidFill>
            </a:endParaRPr>
          </a:p>
          <a:p>
            <a:pPr marL="305908" indent="-305908" algn="just">
              <a:buFont typeface="Wingdings"/>
              <a:buChar char="Ø"/>
              <a:defRPr/>
            </a:pPr>
            <a:r>
              <a:rPr lang="ru-RU" sz="2000" b="1">
                <a:solidFill>
                  <a:schemeClr val="tx2"/>
                </a:solidFill>
                <a:latin typeface="Arial Narrow"/>
              </a:rPr>
              <a:t>У детей наиболее частой причиной заражения бывают травмы ног – ранения стоп при ходьбе босиком, уколы острыми предметами, возможно заражение и при инфицировании микротравм, оставшихся незамеченными. </a:t>
            </a:r>
            <a:endParaRPr b="1">
              <a:solidFill>
                <a:schemeClr val="tx2"/>
              </a:solidFill>
            </a:endParaRPr>
          </a:p>
          <a:p>
            <a:pPr marL="305908" indent="-305908" algn="just">
              <a:buFont typeface="Wingdings"/>
              <a:buChar char="Ø"/>
              <a:defRPr/>
            </a:pPr>
            <a:r>
              <a:rPr lang="ru-RU" sz="2000" b="1">
                <a:solidFill>
                  <a:schemeClr val="tx2"/>
                </a:solidFill>
                <a:latin typeface="Arial Narrow"/>
              </a:rPr>
              <a:t>Столбняк не передается от человека к человеку! Даже если в мире, кроме одного ребенка, будут привиты от столбняка, риск заболеть столбняком у непривитого останется прежним. </a:t>
            </a:r>
            <a:endParaRPr b="1">
              <a:solidFill>
                <a:schemeClr val="tx2"/>
              </a:solidFill>
            </a:endParaRPr>
          </a:p>
          <a:p>
            <a:pPr marL="305908" indent="-305908" algn="just">
              <a:buFont typeface="Wingdings"/>
              <a:buChar char="Ø"/>
              <a:defRPr/>
            </a:pPr>
            <a:r>
              <a:rPr lang="ru-RU" sz="2000" b="1">
                <a:solidFill>
                  <a:schemeClr val="tx2"/>
                </a:solidFill>
                <a:latin typeface="Arial Narrow"/>
              </a:rPr>
              <a:t>Столбняк можно предотвратить с помощью вакцинации.</a:t>
            </a:r>
            <a:endParaRPr b="1">
              <a:solidFill>
                <a:schemeClr val="tx2"/>
              </a:solidFill>
            </a:endParaRPr>
          </a:p>
        </p:txBody>
      </p:sp>
      <p:sp>
        <p:nvSpPr>
          <p:cNvPr id="5" name="TextBox 4"/>
          <p:cNvSpPr txBox="1"/>
          <p:nvPr/>
        </p:nvSpPr>
        <p:spPr bwMode="auto">
          <a:xfrm>
            <a:off x="251520" y="1268760"/>
            <a:ext cx="8640960" cy="461665"/>
          </a:xfrm>
          <a:prstGeom prst="rect">
            <a:avLst/>
          </a:prstGeom>
          <a:noFill/>
        </p:spPr>
        <p:txBody>
          <a:bodyPr wrap="square" rtlCol="0">
            <a:spAutoFit/>
          </a:bodyPr>
          <a:lstStyle/>
          <a:p>
            <a:pPr algn="ctr">
              <a:defRPr/>
            </a:pPr>
            <a:r>
              <a:rPr lang="ru-RU" sz="2400" b="1">
                <a:solidFill>
                  <a:srgbClr val="2E6493"/>
                </a:solidFill>
                <a:latin typeface="Arial Narrow"/>
              </a:rPr>
              <a:t>Столбняк</a:t>
            </a:r>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6" name="Рисунок 5"/>
          <p:cNvPicPr>
            <a:picLocks noChangeAspect="1"/>
          </p:cNvPicPr>
          <p:nvPr/>
        </p:nvPicPr>
        <p:blipFill>
          <a:blip r:embed="rId2"/>
          <a:stretch/>
        </p:blipFill>
        <p:spPr bwMode="auto">
          <a:xfrm>
            <a:off x="0" y="44097"/>
            <a:ext cx="9140956" cy="6858000"/>
          </a:xfrm>
          <a:prstGeom prst="rect">
            <a:avLst/>
          </a:prstGeom>
        </p:spPr>
      </p:pic>
      <p:sp>
        <p:nvSpPr>
          <p:cNvPr id="4" name="Прямоугольник 3"/>
          <p:cNvSpPr/>
          <p:nvPr/>
        </p:nvSpPr>
        <p:spPr bwMode="auto">
          <a:xfrm>
            <a:off x="0" y="1124744"/>
            <a:ext cx="5827740" cy="72008"/>
          </a:xfrm>
          <a:prstGeom prst="rect">
            <a:avLst/>
          </a:prstGeom>
          <a:solidFill>
            <a:srgbClr val="237B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a:p>
        </p:txBody>
      </p:sp>
      <p:sp>
        <p:nvSpPr>
          <p:cNvPr id="13" name="TextBox 16"/>
          <p:cNvSpPr txBox="1"/>
          <p:nvPr/>
        </p:nvSpPr>
        <p:spPr bwMode="auto">
          <a:xfrm>
            <a:off x="179512" y="188641"/>
            <a:ext cx="5400600" cy="523220"/>
          </a:xfrm>
          <a:prstGeom prst="rect">
            <a:avLst/>
          </a:prstGeom>
          <a:noFill/>
        </p:spPr>
        <p:txBody>
          <a:bodyPr wrap="square" rtlCol="0">
            <a:spAutoFit/>
          </a:bodyPr>
          <a:lstStyle>
            <a:defPPr>
              <a:defRPr lang="ru-RU"/>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gn="just">
              <a:defRPr/>
            </a:pPr>
            <a:r>
              <a:rPr lang="ru-RU" sz="1400" b="1">
                <a:solidFill>
                  <a:srgbClr val="2E6493"/>
                </a:solidFill>
                <a:latin typeface="Arial"/>
              </a:rPr>
              <a:t>Департамент здравоохранения Ханты-Мансийского автономного округа – Югры </a:t>
            </a:r>
            <a:r>
              <a:rPr lang="ru-RU" sz="1200" b="1">
                <a:solidFill>
                  <a:srgbClr val="2E6493"/>
                </a:solidFill>
                <a:latin typeface="Arial"/>
              </a:rPr>
              <a:t>  </a:t>
            </a:r>
            <a:endParaRPr lang="ru-RU" sz="1200">
              <a:solidFill>
                <a:srgbClr val="2E6493"/>
              </a:solidFill>
              <a:latin typeface="Arial"/>
              <a:cs typeface="Arial"/>
            </a:endParaRPr>
          </a:p>
        </p:txBody>
      </p:sp>
      <p:sp>
        <p:nvSpPr>
          <p:cNvPr id="15" name="TextBox 14"/>
          <p:cNvSpPr txBox="1"/>
          <p:nvPr/>
        </p:nvSpPr>
        <p:spPr bwMode="auto">
          <a:xfrm>
            <a:off x="467542" y="1700806"/>
            <a:ext cx="7493870" cy="3139799"/>
          </a:xfrm>
          <a:prstGeom prst="rect">
            <a:avLst/>
          </a:prstGeom>
          <a:noFill/>
        </p:spPr>
        <p:txBody>
          <a:bodyPr wrap="square" rtlCol="0">
            <a:spAutoFit/>
          </a:bodyPr>
          <a:lstStyle/>
          <a:p>
            <a:pPr algn="just">
              <a:defRPr/>
            </a:pPr>
            <a:r>
              <a:rPr lang="ru-RU" sz="2000" b="1">
                <a:solidFill>
                  <a:schemeClr val="tx2"/>
                </a:solidFill>
                <a:latin typeface="Arial Narrow"/>
              </a:rPr>
              <a:t>Основной целью вакцинации является снижение риска появления тяжелых случаев инфекций среди младенцев.  </a:t>
            </a:r>
            <a:endParaRPr>
              <a:solidFill>
                <a:schemeClr val="tx2"/>
              </a:solidFill>
            </a:endParaRPr>
          </a:p>
          <a:p>
            <a:pPr algn="just">
              <a:defRPr/>
            </a:pPr>
            <a:r>
              <a:rPr lang="ru-RU" sz="2000" b="1">
                <a:solidFill>
                  <a:schemeClr val="tx2"/>
                </a:solidFill>
                <a:latin typeface="Arial Narrow"/>
              </a:rPr>
              <a:t>Симптомы отличаются в разные периоды заболевания:</a:t>
            </a:r>
            <a:endParaRPr>
              <a:solidFill>
                <a:schemeClr val="tx2"/>
              </a:solidFill>
            </a:endParaRPr>
          </a:p>
          <a:p>
            <a:pPr marL="305908" indent="-305908" algn="just">
              <a:buFont typeface="Arial"/>
              <a:buChar char="•"/>
              <a:defRPr/>
            </a:pPr>
            <a:r>
              <a:rPr lang="ru-RU" sz="2000" b="1">
                <a:solidFill>
                  <a:schemeClr val="tx2"/>
                </a:solidFill>
                <a:latin typeface="Arial Narrow"/>
              </a:rPr>
              <a:t>начальный период – как ОРВИ, максимально заразен для окружающих. </a:t>
            </a:r>
            <a:endParaRPr/>
          </a:p>
          <a:p>
            <a:pPr marL="305908" indent="-305908" algn="just">
              <a:buFont typeface="Arial"/>
              <a:buChar char="•"/>
              <a:defRPr/>
            </a:pPr>
            <a:r>
              <a:rPr lang="ru-RU" sz="2000" b="1">
                <a:solidFill>
                  <a:schemeClr val="tx2"/>
                </a:solidFill>
                <a:latin typeface="Arial Narrow"/>
              </a:rPr>
              <a:t>период спастического кашля, длительность кашля – от нескольких недель до нескольких месяцев. </a:t>
            </a:r>
            <a:endParaRPr>
              <a:solidFill>
                <a:schemeClr val="tx2"/>
              </a:solidFill>
            </a:endParaRPr>
          </a:p>
          <a:p>
            <a:pPr algn="just">
              <a:defRPr/>
            </a:pPr>
            <a:r>
              <a:rPr lang="ru-RU" sz="2000" b="1">
                <a:solidFill>
                  <a:schemeClr val="tx2"/>
                </a:solidFill>
                <a:latin typeface="Arial Narrow"/>
              </a:rPr>
              <a:t>У больных коклюшем развивается вторичное иммунодефицитное состояние («коклюшная анергия»). Возможно присоединение прочих респираторных патогенов.</a:t>
            </a:r>
            <a:endParaRPr>
              <a:solidFill>
                <a:schemeClr val="tx2"/>
              </a:solidFill>
            </a:endParaRPr>
          </a:p>
        </p:txBody>
      </p:sp>
      <p:sp>
        <p:nvSpPr>
          <p:cNvPr id="5" name="TextBox 4"/>
          <p:cNvSpPr txBox="1"/>
          <p:nvPr/>
        </p:nvSpPr>
        <p:spPr bwMode="auto">
          <a:xfrm>
            <a:off x="251520" y="1268760"/>
            <a:ext cx="8640960" cy="461665"/>
          </a:xfrm>
          <a:prstGeom prst="rect">
            <a:avLst/>
          </a:prstGeom>
          <a:noFill/>
        </p:spPr>
        <p:txBody>
          <a:bodyPr wrap="square" rtlCol="0">
            <a:spAutoFit/>
          </a:bodyPr>
          <a:lstStyle/>
          <a:p>
            <a:pPr algn="ctr">
              <a:defRPr/>
            </a:pPr>
            <a:r>
              <a:rPr lang="ru-RU" sz="2400" b="1">
                <a:solidFill>
                  <a:srgbClr val="2E6493"/>
                </a:solidFill>
                <a:latin typeface="Arial Narrow"/>
              </a:rPr>
              <a:t>Коклюш – высококонтагиозное заболевание</a:t>
            </a:r>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6" name="Рисунок 5"/>
          <p:cNvPicPr>
            <a:picLocks noChangeAspect="1"/>
          </p:cNvPicPr>
          <p:nvPr/>
        </p:nvPicPr>
        <p:blipFill>
          <a:blip r:embed="rId2"/>
          <a:stretch/>
        </p:blipFill>
        <p:spPr bwMode="auto">
          <a:xfrm>
            <a:off x="0" y="0"/>
            <a:ext cx="9140956" cy="6858000"/>
          </a:xfrm>
          <a:prstGeom prst="rect">
            <a:avLst/>
          </a:prstGeom>
        </p:spPr>
      </p:pic>
      <p:sp>
        <p:nvSpPr>
          <p:cNvPr id="4" name="Прямоугольник 3"/>
          <p:cNvSpPr/>
          <p:nvPr/>
        </p:nvSpPr>
        <p:spPr bwMode="auto">
          <a:xfrm>
            <a:off x="0" y="1124744"/>
            <a:ext cx="5827740" cy="72008"/>
          </a:xfrm>
          <a:prstGeom prst="rect">
            <a:avLst/>
          </a:prstGeom>
          <a:solidFill>
            <a:srgbClr val="237B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a:p>
        </p:txBody>
      </p:sp>
      <p:sp>
        <p:nvSpPr>
          <p:cNvPr id="13" name="TextBox 16"/>
          <p:cNvSpPr txBox="1"/>
          <p:nvPr/>
        </p:nvSpPr>
        <p:spPr bwMode="auto">
          <a:xfrm>
            <a:off x="179512" y="188641"/>
            <a:ext cx="5400600" cy="523220"/>
          </a:xfrm>
          <a:prstGeom prst="rect">
            <a:avLst/>
          </a:prstGeom>
          <a:noFill/>
        </p:spPr>
        <p:txBody>
          <a:bodyPr wrap="square" rtlCol="0">
            <a:spAutoFit/>
          </a:bodyPr>
          <a:lstStyle>
            <a:defPPr>
              <a:defRPr lang="ru-RU"/>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gn="just">
              <a:defRPr/>
            </a:pPr>
            <a:r>
              <a:rPr lang="ru-RU" sz="1400" b="1">
                <a:solidFill>
                  <a:srgbClr val="2E6493"/>
                </a:solidFill>
                <a:latin typeface="Arial"/>
              </a:rPr>
              <a:t>Департамент здравоохранения Ханты-Мансийского автономного округа – Югры </a:t>
            </a:r>
            <a:r>
              <a:rPr lang="ru-RU" sz="1200" b="1">
                <a:solidFill>
                  <a:srgbClr val="2E6493"/>
                </a:solidFill>
                <a:latin typeface="Arial"/>
              </a:rPr>
              <a:t>  </a:t>
            </a:r>
            <a:endParaRPr lang="ru-RU" sz="1200">
              <a:solidFill>
                <a:srgbClr val="2E6493"/>
              </a:solidFill>
              <a:latin typeface="Arial"/>
              <a:cs typeface="Arial"/>
            </a:endParaRPr>
          </a:p>
        </p:txBody>
      </p:sp>
      <p:sp>
        <p:nvSpPr>
          <p:cNvPr id="15" name="TextBox 14"/>
          <p:cNvSpPr txBox="1"/>
          <p:nvPr/>
        </p:nvSpPr>
        <p:spPr bwMode="auto">
          <a:xfrm>
            <a:off x="251519" y="1799166"/>
            <a:ext cx="7707014" cy="3688439"/>
          </a:xfrm>
          <a:prstGeom prst="rect">
            <a:avLst/>
          </a:prstGeom>
          <a:noFill/>
        </p:spPr>
        <p:txBody>
          <a:bodyPr wrap="square" rtlCol="0">
            <a:spAutoFit/>
          </a:bodyPr>
          <a:lstStyle/>
          <a:p>
            <a:pPr algn="just">
              <a:defRPr/>
            </a:pPr>
            <a:r>
              <a:rPr lang="ru-RU" b="1">
                <a:solidFill>
                  <a:schemeClr val="tx2"/>
                </a:solidFill>
                <a:latin typeface="Arial Narrow"/>
              </a:rPr>
              <a:t>Клинические проявления разнообразны: от бессимптомного носительства до паралитических форм. </a:t>
            </a:r>
            <a:endParaRPr>
              <a:solidFill>
                <a:schemeClr val="tx2"/>
              </a:solidFill>
              <a:latin typeface="Arial Narrow"/>
            </a:endParaRPr>
          </a:p>
          <a:p>
            <a:pPr algn="just">
              <a:defRPr/>
            </a:pPr>
            <a:r>
              <a:rPr lang="ru-RU" b="1">
                <a:solidFill>
                  <a:schemeClr val="tx2"/>
                </a:solidFill>
                <a:latin typeface="Arial Narrow"/>
              </a:rPr>
              <a:t>В 1988 году правительства стран создали Глобальную инициативу по ликвидации полиомиелита, чтобы навсегда избавить человечество от этой болезни. </a:t>
            </a:r>
            <a:endParaRPr>
              <a:solidFill>
                <a:schemeClr val="tx2"/>
              </a:solidFill>
              <a:latin typeface="Arial Narrow"/>
            </a:endParaRPr>
          </a:p>
          <a:p>
            <a:pPr algn="just">
              <a:defRPr/>
            </a:pPr>
            <a:r>
              <a:rPr lang="ru-RU" b="1">
                <a:solidFill>
                  <a:schemeClr val="tx2"/>
                </a:solidFill>
                <a:latin typeface="Arial Narrow"/>
              </a:rPr>
              <a:t>Источник инфекции – больной человек, вирусоноситель, ребенок, вакцинированный живой оральной вакциной в течении 60 дней. </a:t>
            </a:r>
            <a:endParaRPr>
              <a:solidFill>
                <a:schemeClr val="tx2"/>
              </a:solidFill>
              <a:latin typeface="Arial Narrow"/>
            </a:endParaRPr>
          </a:p>
          <a:p>
            <a:pPr algn="just">
              <a:defRPr/>
            </a:pPr>
            <a:r>
              <a:rPr lang="ru-RU" b="1">
                <a:solidFill>
                  <a:schemeClr val="tx2"/>
                </a:solidFill>
                <a:latin typeface="Arial Narrow"/>
              </a:rPr>
              <a:t>Противовирусных средств, действующих на полиовирус, не существует. Лечение направлено на поддержание жизненно важных функций организма, а также на облегчение симптомов.  </a:t>
            </a:r>
            <a:endParaRPr>
              <a:solidFill>
                <a:schemeClr val="tx2"/>
              </a:solidFill>
              <a:latin typeface="Arial Narrow"/>
            </a:endParaRPr>
          </a:p>
          <a:p>
            <a:pPr algn="just">
              <a:defRPr/>
            </a:pPr>
            <a:r>
              <a:rPr lang="ru-RU" b="1">
                <a:solidFill>
                  <a:schemeClr val="tx2"/>
                </a:solidFill>
                <a:latin typeface="Arial Narrow"/>
              </a:rPr>
              <a:t>Полиомиелит можно предотвратить только путем вакцинации.</a:t>
            </a:r>
            <a:endParaRPr>
              <a:solidFill>
                <a:schemeClr val="tx2"/>
              </a:solidFill>
              <a:latin typeface="Arial Narrow"/>
            </a:endParaRPr>
          </a:p>
          <a:p>
            <a:pPr algn="just">
              <a:defRPr/>
            </a:pPr>
            <a:endParaRPr lang="ru-RU" sz="2000" b="1">
              <a:solidFill>
                <a:schemeClr val="tx2"/>
              </a:solidFill>
              <a:latin typeface="Arial Narrow"/>
            </a:endParaRPr>
          </a:p>
          <a:p>
            <a:pPr algn="just">
              <a:defRPr/>
            </a:pPr>
            <a:r>
              <a:rPr lang="ru-RU" sz="2000" b="1">
                <a:solidFill>
                  <a:schemeClr val="tx2"/>
                </a:solidFill>
                <a:latin typeface="Arial Narrow"/>
              </a:rPr>
              <a:t> </a:t>
            </a:r>
            <a:endParaRPr>
              <a:solidFill>
                <a:schemeClr val="tx2"/>
              </a:solidFill>
            </a:endParaRPr>
          </a:p>
        </p:txBody>
      </p:sp>
      <p:sp>
        <p:nvSpPr>
          <p:cNvPr id="5" name="TextBox 4"/>
          <p:cNvSpPr txBox="1"/>
          <p:nvPr/>
        </p:nvSpPr>
        <p:spPr bwMode="auto">
          <a:xfrm>
            <a:off x="251520" y="1214423"/>
            <a:ext cx="8640960" cy="461665"/>
          </a:xfrm>
          <a:prstGeom prst="rect">
            <a:avLst/>
          </a:prstGeom>
          <a:noFill/>
        </p:spPr>
        <p:txBody>
          <a:bodyPr wrap="square" rtlCol="0">
            <a:spAutoFit/>
          </a:bodyPr>
          <a:lstStyle/>
          <a:p>
            <a:pPr algn="ctr">
              <a:defRPr/>
            </a:pPr>
            <a:r>
              <a:rPr lang="ru-RU" sz="2400" b="1">
                <a:solidFill>
                  <a:srgbClr val="2E6493"/>
                </a:solidFill>
                <a:latin typeface="Arial Narrow"/>
              </a:rPr>
              <a:t>Полиомиелит. </a:t>
            </a:r>
            <a:endParaRPr/>
          </a:p>
        </p:txBody>
      </p:sp>
      <p:sp>
        <p:nvSpPr>
          <p:cNvPr id="8" name="Прямоугольник 7"/>
          <p:cNvSpPr/>
          <p:nvPr/>
        </p:nvSpPr>
        <p:spPr bwMode="auto">
          <a:xfrm>
            <a:off x="285719" y="4850694"/>
            <a:ext cx="7647105" cy="1737720"/>
          </a:xfrm>
          <a:prstGeom prst="rect">
            <a:avLst/>
          </a:prstGeom>
        </p:spPr>
        <p:txBody>
          <a:bodyPr wrap="square">
            <a:spAutoFit/>
          </a:bodyPr>
          <a:lstStyle/>
          <a:p>
            <a:pPr algn="just">
              <a:defRPr/>
            </a:pPr>
            <a:r>
              <a:rPr lang="ru-RU" b="1">
                <a:solidFill>
                  <a:schemeClr val="tx2"/>
                </a:solidFill>
                <a:latin typeface="Arial Narrow"/>
              </a:rPr>
              <a:t>Существуют особенности посещения организованного коллектива детей, не привитых от полиомиелита. Важно знать, что если ребенок не привит от полиомиелита или получил менее трех доз полиовакцины, то при проведении вакцинации живой полиомиелитной вакциной в организованном коллективе другим детям, не привитого необходимо разобщить с вакцинированным на 60 дней с момента последней прививки.</a:t>
            </a:r>
            <a:endParaRPr lang="ru-RU">
              <a:solidFill>
                <a:schemeClr val="tx2"/>
              </a:solidFill>
              <a:latin typeface="Arial Narrow"/>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6" name="Рисунок 5"/>
          <p:cNvPicPr>
            <a:picLocks noChangeAspect="1"/>
          </p:cNvPicPr>
          <p:nvPr/>
        </p:nvPicPr>
        <p:blipFill>
          <a:blip r:embed="rId2"/>
          <a:stretch/>
        </p:blipFill>
        <p:spPr bwMode="auto">
          <a:xfrm>
            <a:off x="0" y="0"/>
            <a:ext cx="9140956" cy="6858000"/>
          </a:xfrm>
          <a:prstGeom prst="rect">
            <a:avLst/>
          </a:prstGeom>
        </p:spPr>
      </p:pic>
      <p:sp>
        <p:nvSpPr>
          <p:cNvPr id="4" name="Прямоугольник 3"/>
          <p:cNvSpPr/>
          <p:nvPr/>
        </p:nvSpPr>
        <p:spPr bwMode="auto">
          <a:xfrm>
            <a:off x="0" y="1124744"/>
            <a:ext cx="5827740" cy="72008"/>
          </a:xfrm>
          <a:prstGeom prst="rect">
            <a:avLst/>
          </a:prstGeom>
          <a:solidFill>
            <a:srgbClr val="237B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a:p>
        </p:txBody>
      </p:sp>
      <p:sp>
        <p:nvSpPr>
          <p:cNvPr id="13" name="TextBox 16"/>
          <p:cNvSpPr txBox="1"/>
          <p:nvPr/>
        </p:nvSpPr>
        <p:spPr bwMode="auto">
          <a:xfrm>
            <a:off x="179512" y="188641"/>
            <a:ext cx="5400600" cy="523220"/>
          </a:xfrm>
          <a:prstGeom prst="rect">
            <a:avLst/>
          </a:prstGeom>
          <a:noFill/>
        </p:spPr>
        <p:txBody>
          <a:bodyPr wrap="square" rtlCol="0">
            <a:spAutoFit/>
          </a:bodyPr>
          <a:lstStyle>
            <a:defPPr>
              <a:defRPr lang="ru-RU"/>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gn="just">
              <a:defRPr/>
            </a:pPr>
            <a:r>
              <a:rPr lang="ru-RU" sz="1400" b="1">
                <a:solidFill>
                  <a:srgbClr val="2E6493"/>
                </a:solidFill>
                <a:latin typeface="Arial"/>
              </a:rPr>
              <a:t>Департамент здравоохранения Ханты-Мансийского автономного округа – Югры </a:t>
            </a:r>
            <a:r>
              <a:rPr lang="ru-RU" sz="1200" b="1">
                <a:solidFill>
                  <a:srgbClr val="2E6493"/>
                </a:solidFill>
                <a:latin typeface="Arial"/>
              </a:rPr>
              <a:t>  </a:t>
            </a:r>
            <a:endParaRPr lang="ru-RU" sz="1200">
              <a:solidFill>
                <a:srgbClr val="2E6493"/>
              </a:solidFill>
              <a:latin typeface="Arial"/>
              <a:cs typeface="Arial"/>
            </a:endParaRPr>
          </a:p>
        </p:txBody>
      </p:sp>
      <p:sp>
        <p:nvSpPr>
          <p:cNvPr id="15" name="TextBox 14"/>
          <p:cNvSpPr txBox="1"/>
          <p:nvPr/>
        </p:nvSpPr>
        <p:spPr bwMode="auto">
          <a:xfrm>
            <a:off x="467543" y="1714489"/>
            <a:ext cx="7493151" cy="369332"/>
          </a:xfrm>
          <a:prstGeom prst="rect">
            <a:avLst/>
          </a:prstGeom>
          <a:noFill/>
        </p:spPr>
        <p:txBody>
          <a:bodyPr wrap="square" rtlCol="0">
            <a:spAutoFit/>
          </a:bodyPr>
          <a:lstStyle/>
          <a:p>
            <a:pPr algn="just">
              <a:defRPr/>
            </a:pPr>
            <a:endParaRPr/>
          </a:p>
        </p:txBody>
      </p:sp>
      <p:sp>
        <p:nvSpPr>
          <p:cNvPr id="5" name="TextBox 4"/>
          <p:cNvSpPr txBox="1"/>
          <p:nvPr/>
        </p:nvSpPr>
        <p:spPr bwMode="auto">
          <a:xfrm>
            <a:off x="251519" y="1142985"/>
            <a:ext cx="7678067" cy="461665"/>
          </a:xfrm>
          <a:prstGeom prst="rect">
            <a:avLst/>
          </a:prstGeom>
          <a:noFill/>
        </p:spPr>
        <p:txBody>
          <a:bodyPr wrap="square" rtlCol="0">
            <a:spAutoFit/>
          </a:bodyPr>
          <a:lstStyle/>
          <a:p>
            <a:pPr algn="ctr">
              <a:defRPr/>
            </a:pPr>
            <a:r>
              <a:rPr lang="ru-RU" sz="2400" b="1">
                <a:solidFill>
                  <a:srgbClr val="2E6493"/>
                </a:solidFill>
                <a:latin typeface="Arial Narrow"/>
              </a:rPr>
              <a:t>Национальный календарь профилактических прививок</a:t>
            </a:r>
            <a:endParaRPr/>
          </a:p>
        </p:txBody>
      </p:sp>
      <p:graphicFrame>
        <p:nvGraphicFramePr>
          <p:cNvPr id="8" name="Таблица 7"/>
          <p:cNvGraphicFramePr>
            <a:graphicFrameLocks noGrp="1"/>
          </p:cNvGraphicFramePr>
          <p:nvPr/>
        </p:nvGraphicFramePr>
        <p:xfrm>
          <a:off x="214283" y="1714485"/>
          <a:ext cx="3429024" cy="3517495"/>
        </p:xfrm>
        <a:graphic>
          <a:graphicData uri="http://schemas.openxmlformats.org/drawingml/2006/table">
            <a:tbl>
              <a:tblPr firstRow="1" bandRow="1">
                <a:tableStyleId>{22838BEF-8BB2-4498-84A7-C5851F593DF1}</a:tableStyleId>
              </a:tblPr>
              <a:tblGrid>
                <a:gridCol w="1071569"/>
                <a:gridCol w="857256"/>
                <a:gridCol w="1500199"/>
              </a:tblGrid>
              <a:tr h="1034557">
                <a:tc>
                  <a:txBody>
                    <a:bodyPr/>
                    <a:lstStyle/>
                    <a:p>
                      <a:pPr>
                        <a:defRPr/>
                      </a:pPr>
                      <a:r>
                        <a:rPr lang="ru-RU" b="1">
                          <a:solidFill>
                            <a:schemeClr val="tx2"/>
                          </a:solidFill>
                          <a:latin typeface="Arial Narrow"/>
                        </a:rPr>
                        <a:t>Возраст</a:t>
                      </a:r>
                      <a:endParaRPr/>
                    </a:p>
                  </a:txBody>
                  <a:tcPr/>
                </a:tc>
                <a:tc>
                  <a:txBody>
                    <a:bodyPr/>
                    <a:lstStyle/>
                    <a:p>
                      <a:pPr algn="ctr">
                        <a:defRPr/>
                      </a:pPr>
                      <a:r>
                        <a:rPr lang="ru-RU" b="1">
                          <a:solidFill>
                            <a:schemeClr val="tx2"/>
                          </a:solidFill>
                          <a:latin typeface="Arial Narrow"/>
                        </a:rPr>
                        <a:t>Общецелевая группа</a:t>
                      </a:r>
                      <a:endParaRPr/>
                    </a:p>
                  </a:txBody>
                  <a:tcPr/>
                </a:tc>
                <a:tc>
                  <a:txBody>
                    <a:bodyPr/>
                    <a:lstStyle/>
                    <a:p>
                      <a:pPr algn="ctr">
                        <a:defRPr/>
                      </a:pPr>
                      <a:r>
                        <a:rPr lang="ru-RU" b="1">
                          <a:solidFill>
                            <a:schemeClr val="tx2"/>
                          </a:solidFill>
                          <a:latin typeface="Arial Narrow"/>
                        </a:rPr>
                        <a:t>Группа риска</a:t>
                      </a:r>
                      <a:endParaRPr/>
                    </a:p>
                  </a:txBody>
                  <a:tcPr/>
                </a:tc>
              </a:tr>
              <a:tr h="413823">
                <a:tc>
                  <a:txBody>
                    <a:bodyPr/>
                    <a:lstStyle/>
                    <a:p>
                      <a:pPr>
                        <a:defRPr/>
                      </a:pPr>
                      <a:r>
                        <a:rPr lang="ru-RU" b="1">
                          <a:solidFill>
                            <a:schemeClr val="tx2"/>
                          </a:solidFill>
                          <a:latin typeface="Arial Narrow"/>
                        </a:rPr>
                        <a:t>3 мес</a:t>
                      </a:r>
                      <a:endParaRPr/>
                    </a:p>
                  </a:txBody>
                  <a:tcPr/>
                </a:tc>
                <a:tc>
                  <a:txBody>
                    <a:bodyPr/>
                    <a:lstStyle/>
                    <a:p>
                      <a:pPr algn="ctr">
                        <a:defRPr/>
                      </a:pPr>
                      <a:r>
                        <a:rPr lang="ru-RU" b="1">
                          <a:solidFill>
                            <a:schemeClr val="tx2"/>
                          </a:solidFill>
                          <a:latin typeface="Arial Narrow"/>
                        </a:rPr>
                        <a:t>ИПВ</a:t>
                      </a:r>
                      <a:endParaRPr/>
                    </a:p>
                  </a:txBody>
                  <a:tcPr/>
                </a:tc>
                <a:tc>
                  <a:txBody>
                    <a:bodyPr/>
                    <a:lstStyle/>
                    <a:p>
                      <a:pPr algn="ctr">
                        <a:defRPr/>
                      </a:pPr>
                      <a:r>
                        <a:rPr lang="ru-RU" b="1">
                          <a:solidFill>
                            <a:schemeClr val="tx2"/>
                          </a:solidFill>
                          <a:latin typeface="Arial Narrow"/>
                        </a:rPr>
                        <a:t>ИПВ</a:t>
                      </a:r>
                      <a:endParaRPr/>
                    </a:p>
                  </a:txBody>
                  <a:tcPr/>
                </a:tc>
              </a:tr>
              <a:tr h="413823">
                <a:tc>
                  <a:txBody>
                    <a:bodyPr/>
                    <a:lstStyle/>
                    <a:p>
                      <a:pPr>
                        <a:defRPr/>
                      </a:pPr>
                      <a:r>
                        <a:rPr lang="ru-RU" b="1">
                          <a:solidFill>
                            <a:schemeClr val="tx2"/>
                          </a:solidFill>
                          <a:latin typeface="Arial Narrow"/>
                        </a:rPr>
                        <a:t>4,5 мес</a:t>
                      </a:r>
                      <a:endParaRPr/>
                    </a:p>
                  </a:txBody>
                  <a:tcPr/>
                </a:tc>
                <a:tc>
                  <a:txBody>
                    <a:bodyPr/>
                    <a:lstStyle/>
                    <a:p>
                      <a:pPr algn="ctr">
                        <a:defRPr/>
                      </a:pPr>
                      <a:r>
                        <a:rPr lang="ru-RU" b="1">
                          <a:solidFill>
                            <a:schemeClr val="tx2"/>
                          </a:solidFill>
                          <a:latin typeface="Arial Narrow"/>
                        </a:rPr>
                        <a:t>ИПВ</a:t>
                      </a:r>
                      <a:endParaRPr/>
                    </a:p>
                  </a:txBody>
                  <a:tcPr/>
                </a:tc>
                <a:tc>
                  <a:txBody>
                    <a:bodyPr/>
                    <a:lstStyle/>
                    <a:p>
                      <a:pPr algn="ctr">
                        <a:defRPr/>
                      </a:pPr>
                      <a:r>
                        <a:rPr lang="ru-RU" b="1">
                          <a:solidFill>
                            <a:schemeClr val="tx2"/>
                          </a:solidFill>
                          <a:latin typeface="Arial Narrow"/>
                        </a:rPr>
                        <a:t>ИПВ</a:t>
                      </a:r>
                      <a:endParaRPr/>
                    </a:p>
                  </a:txBody>
                  <a:tcPr/>
                </a:tc>
              </a:tr>
              <a:tr h="413823">
                <a:tc>
                  <a:txBody>
                    <a:bodyPr/>
                    <a:lstStyle/>
                    <a:p>
                      <a:pPr>
                        <a:defRPr/>
                      </a:pPr>
                      <a:r>
                        <a:rPr lang="ru-RU" b="1">
                          <a:solidFill>
                            <a:schemeClr val="tx2"/>
                          </a:solidFill>
                          <a:latin typeface="Arial Narrow"/>
                        </a:rPr>
                        <a:t>6 мес</a:t>
                      </a:r>
                      <a:endParaRPr/>
                    </a:p>
                  </a:txBody>
                  <a:tcPr/>
                </a:tc>
                <a:tc>
                  <a:txBody>
                    <a:bodyPr/>
                    <a:lstStyle/>
                    <a:p>
                      <a:pPr algn="ctr">
                        <a:defRPr/>
                      </a:pPr>
                      <a:r>
                        <a:rPr lang="ru-RU" b="1">
                          <a:solidFill>
                            <a:schemeClr val="tx2"/>
                          </a:solidFill>
                          <a:latin typeface="Arial Narrow"/>
                        </a:rPr>
                        <a:t>ИПВ</a:t>
                      </a:r>
                      <a:endParaRPr/>
                    </a:p>
                  </a:txBody>
                  <a:tcPr/>
                </a:tc>
                <a:tc>
                  <a:txBody>
                    <a:bodyPr/>
                    <a:lstStyle/>
                    <a:p>
                      <a:pPr algn="ctr">
                        <a:defRPr/>
                      </a:pPr>
                      <a:r>
                        <a:rPr lang="ru-RU" b="1">
                          <a:solidFill>
                            <a:schemeClr val="tx2"/>
                          </a:solidFill>
                          <a:latin typeface="Arial Narrow"/>
                        </a:rPr>
                        <a:t>ИПВ</a:t>
                      </a:r>
                      <a:endParaRPr/>
                    </a:p>
                  </a:txBody>
                  <a:tcPr/>
                </a:tc>
              </a:tr>
              <a:tr h="413823">
                <a:tc>
                  <a:txBody>
                    <a:bodyPr/>
                    <a:lstStyle/>
                    <a:p>
                      <a:pPr>
                        <a:defRPr/>
                      </a:pPr>
                      <a:r>
                        <a:rPr lang="ru-RU" b="1">
                          <a:solidFill>
                            <a:schemeClr val="tx2"/>
                          </a:solidFill>
                          <a:latin typeface="Arial Narrow"/>
                        </a:rPr>
                        <a:t>18 мес</a:t>
                      </a:r>
                      <a:endParaRPr/>
                    </a:p>
                  </a:txBody>
                  <a:tcPr/>
                </a:tc>
                <a:tc>
                  <a:txBody>
                    <a:bodyPr/>
                    <a:lstStyle/>
                    <a:p>
                      <a:pPr algn="ctr">
                        <a:defRPr/>
                      </a:pPr>
                      <a:r>
                        <a:rPr lang="ru-RU" b="1">
                          <a:solidFill>
                            <a:schemeClr val="tx2"/>
                          </a:solidFill>
                          <a:latin typeface="Arial Narrow"/>
                        </a:rPr>
                        <a:t>ИПВ</a:t>
                      </a:r>
                      <a:endParaRPr/>
                    </a:p>
                  </a:txBody>
                  <a:tcPr/>
                </a:tc>
                <a:tc>
                  <a:txBody>
                    <a:bodyPr/>
                    <a:lstStyle/>
                    <a:p>
                      <a:pPr algn="ctr">
                        <a:defRPr/>
                      </a:pPr>
                      <a:r>
                        <a:rPr lang="ru-RU" b="1">
                          <a:solidFill>
                            <a:schemeClr val="tx2"/>
                          </a:solidFill>
                          <a:latin typeface="Arial Narrow"/>
                        </a:rPr>
                        <a:t>ИПВ</a:t>
                      </a:r>
                      <a:endParaRPr/>
                    </a:p>
                  </a:txBody>
                  <a:tcPr/>
                </a:tc>
              </a:tr>
              <a:tr h="413823">
                <a:tc>
                  <a:txBody>
                    <a:bodyPr/>
                    <a:lstStyle/>
                    <a:p>
                      <a:pPr>
                        <a:defRPr/>
                      </a:pPr>
                      <a:r>
                        <a:rPr lang="ru-RU" b="1" i="0">
                          <a:solidFill>
                            <a:srgbClr val="C00000"/>
                          </a:solidFill>
                          <a:latin typeface="Arial Narrow"/>
                        </a:rPr>
                        <a:t>20 мес</a:t>
                      </a:r>
                      <a:endParaRPr/>
                    </a:p>
                  </a:txBody>
                  <a:tcPr/>
                </a:tc>
                <a:tc>
                  <a:txBody>
                    <a:bodyPr/>
                    <a:lstStyle/>
                    <a:p>
                      <a:pPr algn="ctr">
                        <a:defRPr/>
                      </a:pPr>
                      <a:r>
                        <a:rPr lang="ru-RU" b="1" i="0">
                          <a:solidFill>
                            <a:srgbClr val="C00000"/>
                          </a:solidFill>
                          <a:latin typeface="Arial Narrow"/>
                        </a:rPr>
                        <a:t>бОПВ</a:t>
                      </a:r>
                      <a:endParaRPr/>
                    </a:p>
                  </a:txBody>
                  <a:tcPr/>
                </a:tc>
                <a:tc>
                  <a:txBody>
                    <a:bodyPr/>
                    <a:lstStyle/>
                    <a:p>
                      <a:pPr algn="ctr">
                        <a:defRPr/>
                      </a:pPr>
                      <a:r>
                        <a:rPr lang="ru-RU" b="1" i="0">
                          <a:solidFill>
                            <a:srgbClr val="C00000"/>
                          </a:solidFill>
                          <a:latin typeface="Arial Narrow"/>
                        </a:rPr>
                        <a:t>ИПВ</a:t>
                      </a:r>
                      <a:endParaRPr/>
                    </a:p>
                  </a:txBody>
                  <a:tcPr/>
                </a:tc>
              </a:tr>
              <a:tr h="413823">
                <a:tc>
                  <a:txBody>
                    <a:bodyPr/>
                    <a:lstStyle/>
                    <a:p>
                      <a:pPr>
                        <a:defRPr/>
                      </a:pPr>
                      <a:r>
                        <a:rPr lang="ru-RU" b="1" i="0">
                          <a:solidFill>
                            <a:srgbClr val="C00000"/>
                          </a:solidFill>
                          <a:latin typeface="Arial Narrow"/>
                        </a:rPr>
                        <a:t>6 лет</a:t>
                      </a:r>
                      <a:endParaRPr/>
                    </a:p>
                  </a:txBody>
                  <a:tcPr/>
                </a:tc>
                <a:tc>
                  <a:txBody>
                    <a:bodyPr/>
                    <a:lstStyle/>
                    <a:p>
                      <a:pPr algn="ctr">
                        <a:defRPr/>
                      </a:pPr>
                      <a:r>
                        <a:rPr lang="ru-RU" b="1" i="0">
                          <a:solidFill>
                            <a:srgbClr val="C00000"/>
                          </a:solidFill>
                          <a:latin typeface="Arial Narrow"/>
                        </a:rPr>
                        <a:t>бОПВ</a:t>
                      </a:r>
                      <a:endParaRPr/>
                    </a:p>
                  </a:txBody>
                  <a:tcPr/>
                </a:tc>
                <a:tc>
                  <a:txBody>
                    <a:bodyPr/>
                    <a:lstStyle/>
                    <a:p>
                      <a:pPr algn="ctr">
                        <a:defRPr/>
                      </a:pPr>
                      <a:r>
                        <a:rPr lang="ru-RU" b="1" i="0">
                          <a:solidFill>
                            <a:srgbClr val="C00000"/>
                          </a:solidFill>
                          <a:latin typeface="Arial Narrow"/>
                        </a:rPr>
                        <a:t>ИПВ</a:t>
                      </a:r>
                      <a:endParaRPr/>
                    </a:p>
                  </a:txBody>
                  <a:tcPr/>
                </a:tc>
              </a:tr>
            </a:tbl>
          </a:graphicData>
        </a:graphic>
      </p:graphicFrame>
      <p:graphicFrame>
        <p:nvGraphicFramePr>
          <p:cNvPr id="9" name="Таблица 8"/>
          <p:cNvGraphicFramePr>
            <a:graphicFrameLocks noGrp="1"/>
          </p:cNvGraphicFramePr>
          <p:nvPr/>
        </p:nvGraphicFramePr>
        <p:xfrm>
          <a:off x="3786182" y="1725952"/>
          <a:ext cx="4071966" cy="4846320"/>
        </p:xfrm>
        <a:graphic>
          <a:graphicData uri="http://schemas.openxmlformats.org/drawingml/2006/table">
            <a:tbl>
              <a:tblPr firstRow="1" bandRow="1">
                <a:tableStyleId>{22838BEF-8BB2-4498-84A7-C5851F593DF1}</a:tableStyleId>
              </a:tblPr>
              <a:tblGrid>
                <a:gridCol w="4071966"/>
              </a:tblGrid>
              <a:tr h="318101">
                <a:tc>
                  <a:txBody>
                    <a:bodyPr/>
                    <a:lstStyle/>
                    <a:p>
                      <a:pPr algn="ctr">
                        <a:defRPr/>
                      </a:pPr>
                      <a:r>
                        <a:rPr lang="ru-RU" b="1">
                          <a:solidFill>
                            <a:schemeClr val="tx2"/>
                          </a:solidFill>
                          <a:latin typeface="Arial Narrow"/>
                        </a:rPr>
                        <a:t>Группа риска</a:t>
                      </a:r>
                      <a:endParaRPr/>
                    </a:p>
                  </a:txBody>
                  <a:tcPr/>
                </a:tc>
              </a:tr>
              <a:tr h="318101">
                <a:tc>
                  <a:txBody>
                    <a:bodyPr/>
                    <a:lstStyle/>
                    <a:p>
                      <a:pPr algn="ctr">
                        <a:defRPr/>
                      </a:pPr>
                      <a:r>
                        <a:rPr lang="ru-RU" b="1">
                          <a:solidFill>
                            <a:schemeClr val="tx2"/>
                          </a:solidFill>
                          <a:latin typeface="Arial Narrow"/>
                        </a:rPr>
                        <a:t>Дети в домах ребенка</a:t>
                      </a:r>
                      <a:endParaRPr/>
                    </a:p>
                  </a:txBody>
                  <a:tcPr/>
                </a:tc>
              </a:tr>
              <a:tr h="318101">
                <a:tc>
                  <a:txBody>
                    <a:bodyPr/>
                    <a:lstStyle/>
                    <a:p>
                      <a:pPr algn="ctr">
                        <a:defRPr/>
                      </a:pPr>
                      <a:r>
                        <a:rPr lang="ru-RU" b="1">
                          <a:solidFill>
                            <a:schemeClr val="tx2"/>
                          </a:solidFill>
                          <a:latin typeface="Arial Narrow"/>
                        </a:rPr>
                        <a:t>Болезни нервной системы</a:t>
                      </a:r>
                      <a:endParaRPr/>
                    </a:p>
                  </a:txBody>
                  <a:tcPr/>
                </a:tc>
              </a:tr>
              <a:tr h="318101">
                <a:tc>
                  <a:txBody>
                    <a:bodyPr/>
                    <a:lstStyle/>
                    <a:p>
                      <a:pPr algn="ctr">
                        <a:defRPr/>
                      </a:pPr>
                      <a:r>
                        <a:rPr lang="ru-RU" b="1">
                          <a:solidFill>
                            <a:schemeClr val="tx2"/>
                          </a:solidFill>
                          <a:latin typeface="Arial Narrow"/>
                        </a:rPr>
                        <a:t>Иммунодефицитные состояния</a:t>
                      </a:r>
                      <a:endParaRPr/>
                    </a:p>
                  </a:txBody>
                  <a:tcPr/>
                </a:tc>
              </a:tr>
              <a:tr h="795253">
                <a:tc>
                  <a:txBody>
                    <a:bodyPr/>
                    <a:lstStyle/>
                    <a:p>
                      <a:pPr algn="ctr">
                        <a:defRPr/>
                      </a:pPr>
                      <a:r>
                        <a:rPr lang="ru-RU" b="1">
                          <a:solidFill>
                            <a:schemeClr val="tx2"/>
                          </a:solidFill>
                          <a:latin typeface="Arial Narrow"/>
                        </a:rPr>
                        <a:t>Анатомические дефекты, приводящие к резко повышенной опасности заболевания гемофильной инфекции</a:t>
                      </a:r>
                      <a:endParaRPr/>
                    </a:p>
                  </a:txBody>
                  <a:tcPr/>
                </a:tc>
              </a:tr>
              <a:tr h="318101">
                <a:tc>
                  <a:txBody>
                    <a:bodyPr/>
                    <a:lstStyle/>
                    <a:p>
                      <a:pPr algn="ctr">
                        <a:defRPr/>
                      </a:pPr>
                      <a:r>
                        <a:rPr lang="ru-RU" b="1">
                          <a:solidFill>
                            <a:schemeClr val="tx2"/>
                          </a:solidFill>
                          <a:latin typeface="Arial Narrow"/>
                        </a:rPr>
                        <a:t>Аномалии развития кишечника</a:t>
                      </a:r>
                      <a:endParaRPr/>
                    </a:p>
                  </a:txBody>
                  <a:tcPr/>
                </a:tc>
              </a:tr>
              <a:tr h="318101">
                <a:tc>
                  <a:txBody>
                    <a:bodyPr/>
                    <a:lstStyle/>
                    <a:p>
                      <a:pPr algn="ctr">
                        <a:defRPr/>
                      </a:pPr>
                      <a:r>
                        <a:rPr lang="ru-RU" b="1">
                          <a:solidFill>
                            <a:schemeClr val="tx2"/>
                          </a:solidFill>
                          <a:latin typeface="Arial Narrow"/>
                        </a:rPr>
                        <a:t>Онкологические заболевания</a:t>
                      </a:r>
                      <a:endParaRPr/>
                    </a:p>
                  </a:txBody>
                  <a:tcPr/>
                </a:tc>
              </a:tr>
              <a:tr h="556677">
                <a:tc>
                  <a:txBody>
                    <a:bodyPr/>
                    <a:lstStyle/>
                    <a:p>
                      <a:pPr algn="ctr">
                        <a:defRPr/>
                      </a:pPr>
                      <a:r>
                        <a:rPr lang="ru-RU" b="1">
                          <a:solidFill>
                            <a:schemeClr val="tx2"/>
                          </a:solidFill>
                          <a:latin typeface="Arial Narrow"/>
                        </a:rPr>
                        <a:t>Длительно получающие иммуносупрессивную терапию</a:t>
                      </a:r>
                      <a:endParaRPr/>
                    </a:p>
                  </a:txBody>
                  <a:tcPr/>
                </a:tc>
              </a:tr>
              <a:tr h="318101">
                <a:tc>
                  <a:txBody>
                    <a:bodyPr/>
                    <a:lstStyle/>
                    <a:p>
                      <a:pPr algn="ctr">
                        <a:defRPr/>
                      </a:pPr>
                      <a:r>
                        <a:rPr lang="ru-RU" b="1">
                          <a:solidFill>
                            <a:schemeClr val="tx2"/>
                          </a:solidFill>
                          <a:latin typeface="Arial Narrow"/>
                        </a:rPr>
                        <a:t>Рожденные от матерей с ВИЧ</a:t>
                      </a:r>
                      <a:endParaRPr/>
                    </a:p>
                  </a:txBody>
                  <a:tcPr/>
                </a:tc>
              </a:tr>
              <a:tr h="318101">
                <a:tc>
                  <a:txBody>
                    <a:bodyPr/>
                    <a:lstStyle/>
                    <a:p>
                      <a:pPr algn="ctr">
                        <a:defRPr/>
                      </a:pPr>
                      <a:r>
                        <a:rPr lang="ru-RU" b="1">
                          <a:solidFill>
                            <a:schemeClr val="tx2"/>
                          </a:solidFill>
                          <a:latin typeface="Arial Narrow"/>
                        </a:rPr>
                        <a:t>Дети с ВИЧ</a:t>
                      </a:r>
                      <a:endParaRPr/>
                    </a:p>
                  </a:txBody>
                  <a:tcPr/>
                </a:tc>
              </a:tr>
              <a:tr h="318101">
                <a:tc>
                  <a:txBody>
                    <a:bodyPr/>
                    <a:lstStyle/>
                    <a:p>
                      <a:pPr algn="ctr">
                        <a:defRPr/>
                      </a:pPr>
                      <a:r>
                        <a:rPr lang="ru-RU" b="1">
                          <a:solidFill>
                            <a:schemeClr val="tx2"/>
                          </a:solidFill>
                          <a:latin typeface="Arial Narrow"/>
                        </a:rPr>
                        <a:t>Недоношенные и маловесные</a:t>
                      </a:r>
                      <a:endParaRPr/>
                    </a:p>
                  </a:txBody>
                  <a:tcPr/>
                </a:tc>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6" name="Рисунок 5"/>
          <p:cNvPicPr>
            <a:picLocks noChangeAspect="1"/>
          </p:cNvPicPr>
          <p:nvPr/>
        </p:nvPicPr>
        <p:blipFill>
          <a:blip r:embed="rId2"/>
          <a:stretch/>
        </p:blipFill>
        <p:spPr bwMode="auto">
          <a:xfrm>
            <a:off x="0" y="0"/>
            <a:ext cx="9140956" cy="6858000"/>
          </a:xfrm>
          <a:prstGeom prst="rect">
            <a:avLst/>
          </a:prstGeom>
        </p:spPr>
      </p:pic>
      <p:sp>
        <p:nvSpPr>
          <p:cNvPr id="4" name="Прямоугольник 3"/>
          <p:cNvSpPr/>
          <p:nvPr/>
        </p:nvSpPr>
        <p:spPr bwMode="auto">
          <a:xfrm>
            <a:off x="0" y="1124744"/>
            <a:ext cx="5827740" cy="72008"/>
          </a:xfrm>
          <a:prstGeom prst="rect">
            <a:avLst/>
          </a:prstGeom>
          <a:solidFill>
            <a:srgbClr val="237B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a:p>
        </p:txBody>
      </p:sp>
      <p:sp>
        <p:nvSpPr>
          <p:cNvPr id="13" name="TextBox 16"/>
          <p:cNvSpPr txBox="1"/>
          <p:nvPr/>
        </p:nvSpPr>
        <p:spPr bwMode="auto">
          <a:xfrm>
            <a:off x="179512" y="188641"/>
            <a:ext cx="5400600" cy="523220"/>
          </a:xfrm>
          <a:prstGeom prst="rect">
            <a:avLst/>
          </a:prstGeom>
          <a:noFill/>
        </p:spPr>
        <p:txBody>
          <a:bodyPr wrap="square" rtlCol="0">
            <a:spAutoFit/>
          </a:bodyPr>
          <a:lstStyle>
            <a:defPPr>
              <a:defRPr lang="ru-RU"/>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gn="just">
              <a:defRPr/>
            </a:pPr>
            <a:r>
              <a:rPr lang="ru-RU" sz="1400" b="1">
                <a:solidFill>
                  <a:srgbClr val="2E6493"/>
                </a:solidFill>
                <a:latin typeface="Arial"/>
              </a:rPr>
              <a:t>Департамент здравоохранения Ханты-Мансийского автономного округа – Югры </a:t>
            </a:r>
            <a:r>
              <a:rPr lang="ru-RU" sz="1200" b="1">
                <a:solidFill>
                  <a:srgbClr val="2E6493"/>
                </a:solidFill>
                <a:latin typeface="Arial"/>
              </a:rPr>
              <a:t>  </a:t>
            </a:r>
            <a:endParaRPr lang="ru-RU" sz="1200">
              <a:solidFill>
                <a:srgbClr val="2E6493"/>
              </a:solidFill>
              <a:latin typeface="Arial"/>
              <a:cs typeface="Arial"/>
            </a:endParaRPr>
          </a:p>
        </p:txBody>
      </p:sp>
      <p:sp>
        <p:nvSpPr>
          <p:cNvPr id="15" name="TextBox 14"/>
          <p:cNvSpPr txBox="1"/>
          <p:nvPr/>
        </p:nvSpPr>
        <p:spPr bwMode="auto">
          <a:xfrm>
            <a:off x="467540" y="1619104"/>
            <a:ext cx="7446923" cy="3414119"/>
          </a:xfrm>
          <a:prstGeom prst="rect">
            <a:avLst/>
          </a:prstGeom>
          <a:noFill/>
        </p:spPr>
        <p:txBody>
          <a:bodyPr vertOverflow="overflow" horzOverflow="overflow" vert="horz" wrap="square" lIns="91440" tIns="45720" rIns="91440" bIns="45720" numCol="1" spcCol="0" rtlCol="0" fromWordArt="0" anchor="ctr" anchorCtr="0" forceAA="0" compatLnSpc="0">
            <a:spAutoFit/>
          </a:bodyPr>
          <a:lstStyle/>
          <a:p>
            <a:pPr algn="just">
              <a:defRPr/>
            </a:pPr>
            <a:r>
              <a:rPr lang="ru-RU" sz="2000" b="1">
                <a:solidFill>
                  <a:schemeClr val="tx2"/>
                </a:solidFill>
                <a:latin typeface="Arial Narrow"/>
                <a:cs typeface="Arial Narrow"/>
              </a:rPr>
              <a:t>Является одной из основных причин смерти детей до 5 лет. </a:t>
            </a:r>
            <a:endParaRPr sz="2000" b="1">
              <a:solidFill>
                <a:schemeClr val="tx2"/>
              </a:solidFill>
              <a:latin typeface="Arial Narrow"/>
              <a:cs typeface="Arial Narrow"/>
            </a:endParaRPr>
          </a:p>
          <a:p>
            <a:pPr algn="just">
              <a:defRPr/>
            </a:pPr>
            <a:r>
              <a:rPr lang="ru-RU" sz="2000" b="1">
                <a:solidFill>
                  <a:schemeClr val="tx2"/>
                </a:solidFill>
                <a:latin typeface="Arial Narrow"/>
                <a:cs typeface="Arial Narrow"/>
              </a:rPr>
              <a:t>Ин</a:t>
            </a:r>
            <a:r>
              <a:rPr lang="ru-RU" sz="2000" b="1" i="0">
                <a:solidFill>
                  <a:schemeClr val="tx2"/>
                </a:solidFill>
                <a:latin typeface="Arial Narrow"/>
                <a:cs typeface="Arial Narrow"/>
              </a:rPr>
              <a:t>декс контагиозности 96-100%. Вирус кори показывает, с какой поразительной точностью он находит восприимчивых лиц! </a:t>
            </a:r>
          </a:p>
          <a:p>
            <a:pPr algn="just">
              <a:defRPr/>
            </a:pPr>
            <a:r>
              <a:rPr lang="ru-RU" sz="2000" b="1" i="0">
                <a:solidFill>
                  <a:schemeClr val="tx2"/>
                </a:solidFill>
                <a:latin typeface="Arial Narrow"/>
                <a:cs typeface="Arial Narrow"/>
              </a:rPr>
              <a:t>Корь относится к вакциноуправляемым инфекциям!  </a:t>
            </a:r>
            <a:endParaRPr sz="2000" b="1" i="0">
              <a:solidFill>
                <a:schemeClr val="tx2"/>
              </a:solidFill>
              <a:latin typeface="Arial Narrow"/>
              <a:cs typeface="Arial Narrow"/>
            </a:endParaRPr>
          </a:p>
          <a:p>
            <a:pPr algn="just">
              <a:defRPr/>
            </a:pPr>
            <a:endParaRPr sz="2000" b="1" i="0">
              <a:solidFill>
                <a:schemeClr val="tx2"/>
              </a:solidFill>
              <a:latin typeface="Arial Narrow"/>
              <a:cs typeface="Arial Narrow"/>
            </a:endParaRPr>
          </a:p>
          <a:p>
            <a:pPr algn="just">
              <a:defRPr/>
            </a:pPr>
            <a:r>
              <a:rPr sz="2000" b="1" i="0">
                <a:solidFill>
                  <a:schemeClr val="tx2"/>
                </a:solidFill>
                <a:latin typeface="Arial Narrow"/>
                <a:cs typeface="Arial Narrow"/>
              </a:rPr>
              <a:t>Создание вакцин от кори в 1966 году к началу </a:t>
            </a:r>
            <a:r>
              <a:rPr lang="en-US" sz="2000" b="1" i="0">
                <a:solidFill>
                  <a:schemeClr val="tx2"/>
                </a:solidFill>
                <a:latin typeface="Arial Narrow"/>
                <a:cs typeface="Arial Narrow"/>
              </a:rPr>
              <a:t>XXI</a:t>
            </a:r>
            <a:r>
              <a:rPr lang="ru-RU" sz="2000" b="1" i="0">
                <a:solidFill>
                  <a:schemeClr val="tx2"/>
                </a:solidFill>
                <a:latin typeface="Arial Narrow"/>
                <a:cs typeface="Arial Narrow"/>
              </a:rPr>
              <a:t> века перевело эту инфекцию в разряд забытых и к 2020 году ВОЗ рассчитывала полностью ликвидировать коревую инфекцию как минимум во всех развитых странах, но болезнь вернулась, и основная причина -снижение охвата иммунизацией. </a:t>
            </a:r>
          </a:p>
          <a:p>
            <a:pPr algn="just">
              <a:defRPr/>
            </a:pPr>
            <a:endParaRPr/>
          </a:p>
        </p:txBody>
      </p:sp>
      <p:sp>
        <p:nvSpPr>
          <p:cNvPr id="5" name="TextBox 4"/>
          <p:cNvSpPr txBox="1"/>
          <p:nvPr/>
        </p:nvSpPr>
        <p:spPr bwMode="auto">
          <a:xfrm>
            <a:off x="251519" y="1196751"/>
            <a:ext cx="8643119" cy="457559"/>
          </a:xfrm>
          <a:prstGeom prst="rect">
            <a:avLst/>
          </a:prstGeom>
          <a:noFill/>
        </p:spPr>
        <p:txBody>
          <a:bodyPr wrap="square" rtlCol="0">
            <a:spAutoFit/>
          </a:bodyPr>
          <a:lstStyle/>
          <a:p>
            <a:pPr algn="ctr">
              <a:defRPr/>
            </a:pPr>
            <a:r>
              <a:rPr lang="ru-RU" sz="2400" b="1">
                <a:solidFill>
                  <a:srgbClr val="2E6493"/>
                </a:solidFill>
                <a:latin typeface="Arial Narrow"/>
              </a:rPr>
              <a:t>Корь. </a:t>
            </a:r>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6" name="Рисунок 5"/>
          <p:cNvPicPr>
            <a:picLocks noChangeAspect="1"/>
          </p:cNvPicPr>
          <p:nvPr/>
        </p:nvPicPr>
        <p:blipFill>
          <a:blip r:embed="rId2"/>
          <a:stretch/>
        </p:blipFill>
        <p:spPr bwMode="auto">
          <a:xfrm>
            <a:off x="0" y="0"/>
            <a:ext cx="9140956" cy="6858000"/>
          </a:xfrm>
          <a:prstGeom prst="rect">
            <a:avLst/>
          </a:prstGeom>
        </p:spPr>
      </p:pic>
      <p:sp>
        <p:nvSpPr>
          <p:cNvPr id="4" name="Прямоугольник 3"/>
          <p:cNvSpPr/>
          <p:nvPr/>
        </p:nvSpPr>
        <p:spPr bwMode="auto">
          <a:xfrm>
            <a:off x="0" y="1124744"/>
            <a:ext cx="5827740" cy="72008"/>
          </a:xfrm>
          <a:prstGeom prst="rect">
            <a:avLst/>
          </a:prstGeom>
          <a:solidFill>
            <a:srgbClr val="237B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a:p>
        </p:txBody>
      </p:sp>
      <p:sp>
        <p:nvSpPr>
          <p:cNvPr id="13" name="TextBox 16"/>
          <p:cNvSpPr txBox="1"/>
          <p:nvPr/>
        </p:nvSpPr>
        <p:spPr bwMode="auto">
          <a:xfrm>
            <a:off x="179512" y="188640"/>
            <a:ext cx="5400600" cy="523220"/>
          </a:xfrm>
          <a:prstGeom prst="rect">
            <a:avLst/>
          </a:prstGeom>
          <a:noFill/>
        </p:spPr>
        <p:txBody>
          <a:bodyPr wrap="square" rtlCol="0">
            <a:spAutoFit/>
          </a:bodyPr>
          <a:lstStyle>
            <a:defPPr>
              <a:defRPr lang="ru-RU"/>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gn="just">
              <a:defRPr/>
            </a:pPr>
            <a:r>
              <a:rPr lang="ru-RU" sz="1400" b="1">
                <a:solidFill>
                  <a:srgbClr val="2E6493"/>
                </a:solidFill>
                <a:latin typeface="Arial"/>
                <a:cs typeface="Arial"/>
              </a:rPr>
              <a:t>Департамент здравоохранения Ханты-Мансийского автономного округа – Югры </a:t>
            </a:r>
            <a:r>
              <a:rPr lang="ru-RU" sz="1200" b="1">
                <a:solidFill>
                  <a:srgbClr val="2E6493"/>
                </a:solidFill>
                <a:latin typeface="Arial"/>
                <a:cs typeface="Arial"/>
              </a:rPr>
              <a:t> </a:t>
            </a:r>
            <a:endParaRPr lang="ru-RU" sz="1200">
              <a:solidFill>
                <a:srgbClr val="2E6493"/>
              </a:solidFill>
              <a:latin typeface="Arial"/>
              <a:cs typeface="Arial"/>
            </a:endParaRPr>
          </a:p>
        </p:txBody>
      </p:sp>
      <p:sp>
        <p:nvSpPr>
          <p:cNvPr id="15" name="TextBox 14"/>
          <p:cNvSpPr txBox="1"/>
          <p:nvPr/>
        </p:nvSpPr>
        <p:spPr bwMode="auto">
          <a:xfrm>
            <a:off x="214281" y="2407708"/>
            <a:ext cx="7736902" cy="3445378"/>
          </a:xfrm>
          <a:prstGeom prst="rect">
            <a:avLst/>
          </a:prstGeom>
          <a:noFill/>
        </p:spPr>
        <p:txBody>
          <a:bodyPr wrap="square" rtlCol="0">
            <a:spAutoFit/>
          </a:bodyPr>
          <a:lstStyle/>
          <a:p>
            <a:pPr algn="just">
              <a:defRPr/>
            </a:pPr>
            <a:r>
              <a:rPr lang="ru-RU" sz="2000" b="1">
                <a:solidFill>
                  <a:schemeClr val="tx2"/>
                </a:solidFill>
                <a:latin typeface="Arial Narrow"/>
              </a:rPr>
              <a:t>Распоряжение Правительства Российской Федерации от 18.09.2020 </a:t>
            </a:r>
            <a:br>
              <a:rPr lang="ru-RU" sz="2000" b="1">
                <a:solidFill>
                  <a:schemeClr val="tx2"/>
                </a:solidFill>
                <a:latin typeface="Arial Narrow"/>
              </a:rPr>
            </a:br>
            <a:r>
              <a:rPr lang="ru-RU" sz="2000" b="1">
                <a:solidFill>
                  <a:schemeClr val="tx2"/>
                </a:solidFill>
                <a:latin typeface="Arial Narrow"/>
              </a:rPr>
              <a:t>№ 2390-р «Об утверждении Стратегии развития иммунопрофилактики инфекционных болезней на период до 2035 года» - </a:t>
            </a:r>
            <a:r>
              <a:rPr lang="ru-RU" sz="2000" b="1" i="1">
                <a:solidFill>
                  <a:schemeClr val="tx2"/>
                </a:solidFill>
                <a:latin typeface="Arial Narrow"/>
              </a:rPr>
              <a:t>документ, определяющий государственную политику по развитию иммунопрофилактики в Российской Федерации до 2035 года</a:t>
            </a:r>
            <a:r>
              <a:rPr lang="ru-RU" sz="2000" b="1">
                <a:solidFill>
                  <a:schemeClr val="tx2"/>
                </a:solidFill>
                <a:latin typeface="Arial Narrow"/>
              </a:rPr>
              <a:t>.</a:t>
            </a:r>
          </a:p>
          <a:p>
            <a:pPr algn="just">
              <a:defRPr/>
            </a:pPr>
            <a:r>
              <a:rPr lang="ru-RU" sz="2000" b="1">
                <a:solidFill>
                  <a:schemeClr val="tx2"/>
                </a:solidFill>
                <a:latin typeface="Arial Narrow"/>
              </a:rPr>
              <a:t>Имеются риски, требующие проведения планомерной работы </a:t>
            </a:r>
            <a:br>
              <a:rPr lang="ru-RU" sz="2000" b="1">
                <a:solidFill>
                  <a:schemeClr val="tx2"/>
                </a:solidFill>
                <a:latin typeface="Arial Narrow"/>
              </a:rPr>
            </a:br>
            <a:r>
              <a:rPr lang="ru-RU" sz="2000" b="1">
                <a:solidFill>
                  <a:schemeClr val="tx2"/>
                </a:solidFill>
                <a:latin typeface="Arial Narrow"/>
              </a:rPr>
              <a:t>по совершенствованию мероприятий по иммунопрофилактике инфекционных болезней, в том числе, связанные с завозом инфекций из эпидемиологически неблагополучных стран и осложнение эпидемиологической ситуации, особенно в регионах с недостаточной иммунной прослойкой населения. </a:t>
            </a:r>
            <a:endParaRPr/>
          </a:p>
        </p:txBody>
      </p:sp>
      <p:sp>
        <p:nvSpPr>
          <p:cNvPr id="5" name="TextBox 4"/>
          <p:cNvSpPr txBox="1"/>
          <p:nvPr/>
        </p:nvSpPr>
        <p:spPr bwMode="auto">
          <a:xfrm>
            <a:off x="251519" y="1160747"/>
            <a:ext cx="7463753" cy="830997"/>
          </a:xfrm>
          <a:prstGeom prst="rect">
            <a:avLst/>
          </a:prstGeom>
          <a:noFill/>
        </p:spPr>
        <p:txBody>
          <a:bodyPr wrap="square" rtlCol="0">
            <a:spAutoFit/>
          </a:bodyPr>
          <a:lstStyle/>
          <a:p>
            <a:pPr algn="ctr">
              <a:defRPr/>
            </a:pPr>
            <a:r>
              <a:rPr lang="ru-RU" sz="2400" b="1">
                <a:solidFill>
                  <a:srgbClr val="2E6493"/>
                </a:solidFill>
                <a:latin typeface="Arial Narrow"/>
              </a:rPr>
              <a:t>Стратегия иммунопрофилактики инфекционных болезней на период до 2035 года</a:t>
            </a:r>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6" name="Рисунок 5"/>
          <p:cNvPicPr>
            <a:picLocks noChangeAspect="1"/>
          </p:cNvPicPr>
          <p:nvPr/>
        </p:nvPicPr>
        <p:blipFill>
          <a:blip r:embed="rId2"/>
          <a:stretch/>
        </p:blipFill>
        <p:spPr bwMode="auto">
          <a:xfrm>
            <a:off x="0" y="0"/>
            <a:ext cx="9140956" cy="6858000"/>
          </a:xfrm>
          <a:prstGeom prst="rect">
            <a:avLst/>
          </a:prstGeom>
        </p:spPr>
      </p:pic>
      <p:sp>
        <p:nvSpPr>
          <p:cNvPr id="4" name="Прямоугольник 3"/>
          <p:cNvSpPr/>
          <p:nvPr/>
        </p:nvSpPr>
        <p:spPr bwMode="auto">
          <a:xfrm>
            <a:off x="0" y="1124744"/>
            <a:ext cx="5827740" cy="72008"/>
          </a:xfrm>
          <a:prstGeom prst="rect">
            <a:avLst/>
          </a:prstGeom>
          <a:solidFill>
            <a:srgbClr val="237B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a:p>
        </p:txBody>
      </p:sp>
      <p:sp>
        <p:nvSpPr>
          <p:cNvPr id="13" name="TextBox 16"/>
          <p:cNvSpPr txBox="1"/>
          <p:nvPr/>
        </p:nvSpPr>
        <p:spPr bwMode="auto">
          <a:xfrm>
            <a:off x="179512" y="188641"/>
            <a:ext cx="5400600" cy="523220"/>
          </a:xfrm>
          <a:prstGeom prst="rect">
            <a:avLst/>
          </a:prstGeom>
          <a:noFill/>
        </p:spPr>
        <p:txBody>
          <a:bodyPr wrap="square" rtlCol="0">
            <a:spAutoFit/>
          </a:bodyPr>
          <a:lstStyle>
            <a:defPPr>
              <a:defRPr lang="ru-RU"/>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gn="just">
              <a:defRPr/>
            </a:pPr>
            <a:r>
              <a:rPr lang="ru-RU" sz="1400" b="1">
                <a:solidFill>
                  <a:srgbClr val="2E6493"/>
                </a:solidFill>
                <a:latin typeface="Arial"/>
              </a:rPr>
              <a:t>Департамент здравоохранения Ханты-Мансийского автономного округа – Югры </a:t>
            </a:r>
            <a:r>
              <a:rPr lang="ru-RU" sz="1200" b="1">
                <a:solidFill>
                  <a:srgbClr val="2E6493"/>
                </a:solidFill>
                <a:latin typeface="Arial"/>
              </a:rPr>
              <a:t>  </a:t>
            </a:r>
            <a:endParaRPr lang="ru-RU" sz="1200">
              <a:solidFill>
                <a:srgbClr val="2E6493"/>
              </a:solidFill>
              <a:latin typeface="Arial"/>
              <a:cs typeface="Arial"/>
            </a:endParaRPr>
          </a:p>
        </p:txBody>
      </p:sp>
      <p:sp>
        <p:nvSpPr>
          <p:cNvPr id="15" name="TextBox 14"/>
          <p:cNvSpPr txBox="1"/>
          <p:nvPr/>
        </p:nvSpPr>
        <p:spPr bwMode="auto">
          <a:xfrm>
            <a:off x="467542" y="2060847"/>
            <a:ext cx="7443411" cy="2834999"/>
          </a:xfrm>
          <a:prstGeom prst="rect">
            <a:avLst/>
          </a:prstGeom>
          <a:noFill/>
        </p:spPr>
        <p:txBody>
          <a:bodyPr wrap="square" rtlCol="0">
            <a:spAutoFit/>
          </a:bodyPr>
          <a:lstStyle/>
          <a:p>
            <a:pPr algn="just">
              <a:defRPr/>
            </a:pPr>
            <a:r>
              <a:rPr lang="ru-RU" sz="2000" b="1">
                <a:solidFill>
                  <a:schemeClr val="tx2"/>
                </a:solidFill>
                <a:latin typeface="Arial Narrow"/>
              </a:rPr>
              <a:t>Особую опасность представляет для беременных женщин, может приводить к гибели плода или рождению ребенка с синдромом врожденной краснухи (триада Грегга: врожденные пороки развития, глухота, слепота). </a:t>
            </a:r>
            <a:endParaRPr/>
          </a:p>
          <a:p>
            <a:pPr algn="just">
              <a:defRPr/>
            </a:pPr>
            <a:endParaRPr lang="ru-RU" sz="2000" b="1">
              <a:solidFill>
                <a:schemeClr val="tx2"/>
              </a:solidFill>
              <a:latin typeface="Arial Narrow"/>
            </a:endParaRPr>
          </a:p>
          <a:p>
            <a:pPr algn="just">
              <a:defRPr/>
            </a:pPr>
            <a:r>
              <a:rPr lang="ru-RU" sz="2000" b="1">
                <a:solidFill>
                  <a:schemeClr val="tx2"/>
                </a:solidFill>
                <a:latin typeface="Arial Narrow"/>
              </a:rPr>
              <a:t>При инфицировании женщины в начале беременности, шансы передать вирус внутриутробному ребенку – 90%. </a:t>
            </a:r>
            <a:endParaRPr>
              <a:solidFill>
                <a:schemeClr val="tx2"/>
              </a:solidFill>
            </a:endParaRPr>
          </a:p>
          <a:p>
            <a:pPr algn="just">
              <a:defRPr/>
            </a:pPr>
            <a:endParaRPr lang="ru-RU" sz="2000" b="1">
              <a:solidFill>
                <a:schemeClr val="tx2"/>
              </a:solidFill>
              <a:latin typeface="Arial Narrow"/>
            </a:endParaRPr>
          </a:p>
          <a:p>
            <a:pPr algn="just">
              <a:defRPr/>
            </a:pPr>
            <a:r>
              <a:rPr lang="ru-RU" sz="2000" b="1">
                <a:solidFill>
                  <a:schemeClr val="tx2"/>
                </a:solidFill>
                <a:latin typeface="Arial Narrow"/>
              </a:rPr>
              <a:t>Болезнь можно предотвратить с помощью вакцинации.</a:t>
            </a:r>
            <a:endParaRPr/>
          </a:p>
        </p:txBody>
      </p:sp>
      <p:sp>
        <p:nvSpPr>
          <p:cNvPr id="5" name="TextBox 4"/>
          <p:cNvSpPr txBox="1"/>
          <p:nvPr/>
        </p:nvSpPr>
        <p:spPr bwMode="auto">
          <a:xfrm>
            <a:off x="251520" y="1268760"/>
            <a:ext cx="8640960" cy="461665"/>
          </a:xfrm>
          <a:prstGeom prst="rect">
            <a:avLst/>
          </a:prstGeom>
          <a:noFill/>
        </p:spPr>
        <p:txBody>
          <a:bodyPr wrap="square" rtlCol="0">
            <a:spAutoFit/>
          </a:bodyPr>
          <a:lstStyle/>
          <a:p>
            <a:pPr algn="ctr">
              <a:defRPr/>
            </a:pPr>
            <a:r>
              <a:rPr lang="ru-RU" sz="2400" b="1">
                <a:solidFill>
                  <a:srgbClr val="2E6493"/>
                </a:solidFill>
                <a:latin typeface="Arial Narrow"/>
              </a:rPr>
              <a:t>Краснуха</a:t>
            </a:r>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6" name="Рисунок 5"/>
          <p:cNvPicPr>
            <a:picLocks noChangeAspect="1"/>
          </p:cNvPicPr>
          <p:nvPr/>
        </p:nvPicPr>
        <p:blipFill>
          <a:blip r:embed="rId2"/>
          <a:stretch/>
        </p:blipFill>
        <p:spPr bwMode="auto">
          <a:xfrm>
            <a:off x="0" y="0"/>
            <a:ext cx="9140956" cy="6858000"/>
          </a:xfrm>
          <a:prstGeom prst="rect">
            <a:avLst/>
          </a:prstGeom>
        </p:spPr>
      </p:pic>
      <p:sp>
        <p:nvSpPr>
          <p:cNvPr id="4" name="Прямоугольник 3"/>
          <p:cNvSpPr/>
          <p:nvPr/>
        </p:nvSpPr>
        <p:spPr bwMode="auto">
          <a:xfrm>
            <a:off x="0" y="1124744"/>
            <a:ext cx="5827740" cy="72008"/>
          </a:xfrm>
          <a:prstGeom prst="rect">
            <a:avLst/>
          </a:prstGeom>
          <a:solidFill>
            <a:srgbClr val="237B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a:p>
        </p:txBody>
      </p:sp>
      <p:sp>
        <p:nvSpPr>
          <p:cNvPr id="13" name="TextBox 16"/>
          <p:cNvSpPr txBox="1"/>
          <p:nvPr/>
        </p:nvSpPr>
        <p:spPr bwMode="auto">
          <a:xfrm>
            <a:off x="179512" y="188641"/>
            <a:ext cx="5400600" cy="523220"/>
          </a:xfrm>
          <a:prstGeom prst="rect">
            <a:avLst/>
          </a:prstGeom>
          <a:noFill/>
        </p:spPr>
        <p:txBody>
          <a:bodyPr wrap="square" rtlCol="0">
            <a:spAutoFit/>
          </a:bodyPr>
          <a:lstStyle>
            <a:defPPr>
              <a:defRPr lang="ru-RU"/>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gn="just">
              <a:defRPr/>
            </a:pPr>
            <a:r>
              <a:rPr lang="ru-RU" sz="1400" b="1">
                <a:solidFill>
                  <a:srgbClr val="2E6493"/>
                </a:solidFill>
                <a:latin typeface="Arial"/>
              </a:rPr>
              <a:t>Департамент здравоохранения Ханты-Мансийского автономного округа – Югры </a:t>
            </a:r>
            <a:r>
              <a:rPr lang="ru-RU" sz="1200" b="1">
                <a:solidFill>
                  <a:srgbClr val="2E6493"/>
                </a:solidFill>
                <a:latin typeface="Arial"/>
              </a:rPr>
              <a:t>  </a:t>
            </a:r>
            <a:endParaRPr lang="ru-RU" sz="1200">
              <a:solidFill>
                <a:srgbClr val="2E6493"/>
              </a:solidFill>
              <a:latin typeface="Arial"/>
              <a:cs typeface="Arial"/>
            </a:endParaRPr>
          </a:p>
        </p:txBody>
      </p:sp>
      <p:sp>
        <p:nvSpPr>
          <p:cNvPr id="15" name="TextBox 14"/>
          <p:cNvSpPr txBox="1"/>
          <p:nvPr/>
        </p:nvSpPr>
        <p:spPr bwMode="auto">
          <a:xfrm>
            <a:off x="467541" y="2060847"/>
            <a:ext cx="7345640" cy="4054199"/>
          </a:xfrm>
          <a:prstGeom prst="rect">
            <a:avLst/>
          </a:prstGeom>
          <a:noFill/>
        </p:spPr>
        <p:txBody>
          <a:bodyPr wrap="square" rtlCol="0">
            <a:spAutoFit/>
          </a:bodyPr>
          <a:lstStyle/>
          <a:p>
            <a:pPr algn="just">
              <a:defRPr/>
            </a:pPr>
            <a:r>
              <a:rPr lang="ru-RU" sz="2000" b="1">
                <a:solidFill>
                  <a:schemeClr val="tx2"/>
                </a:solidFill>
                <a:latin typeface="Arial Narrow"/>
              </a:rPr>
              <a:t>Течение инфекции доброкачественное, чаще болеют дети в возрасте от 5 до 14 лет. </a:t>
            </a:r>
            <a:endParaRPr>
              <a:solidFill>
                <a:schemeClr val="tx2"/>
              </a:solidFill>
            </a:endParaRPr>
          </a:p>
          <a:p>
            <a:pPr algn="just">
              <a:defRPr/>
            </a:pPr>
            <a:r>
              <a:rPr lang="ru-RU" sz="2000" b="1">
                <a:solidFill>
                  <a:schemeClr val="tx2"/>
                </a:solidFill>
                <a:latin typeface="Arial Narrow"/>
              </a:rPr>
              <a:t>Источник инфекции - больной, в том числе со стертыми формами. Индекс контагиозности: 80-85%. </a:t>
            </a:r>
            <a:endParaRPr>
              <a:solidFill>
                <a:schemeClr val="tx2"/>
              </a:solidFill>
            </a:endParaRPr>
          </a:p>
          <a:p>
            <a:pPr algn="just">
              <a:defRPr/>
            </a:pPr>
            <a:r>
              <a:rPr lang="ru-RU" sz="2000" b="1">
                <a:solidFill>
                  <a:schemeClr val="tx2"/>
                </a:solidFill>
                <a:latin typeface="Arial Narrow"/>
              </a:rPr>
              <a:t>Эпидемический паротит наиболее опасен осложнениями – менингитами, нейросенсорной тугоухостью, орхитом (у мальчиков).</a:t>
            </a:r>
            <a:endParaRPr>
              <a:solidFill>
                <a:schemeClr val="tx2"/>
              </a:solidFill>
            </a:endParaRPr>
          </a:p>
          <a:p>
            <a:pPr algn="just">
              <a:defRPr/>
            </a:pPr>
            <a:r>
              <a:rPr lang="ru-RU" sz="2000" b="1">
                <a:solidFill>
                  <a:schemeClr val="tx2"/>
                </a:solidFill>
                <a:latin typeface="Arial Narrow"/>
              </a:rPr>
              <a:t>Заболеваемость эпидемическим паротитом за последние пять лет неуклонно снижалась, что явилось следствием высокого уровня охвата детей вакцинацией и особенно ревакцинацией.</a:t>
            </a:r>
            <a:endParaRPr>
              <a:solidFill>
                <a:schemeClr val="tx2"/>
              </a:solidFill>
            </a:endParaRPr>
          </a:p>
          <a:p>
            <a:pPr algn="just">
              <a:defRPr/>
            </a:pPr>
            <a:r>
              <a:rPr lang="ru-RU" sz="2000" b="1">
                <a:solidFill>
                  <a:schemeClr val="tx2"/>
                </a:solidFill>
                <a:latin typeface="Arial Narrow"/>
              </a:rPr>
              <a:t>В ХМАО - Югре случаи заболевания эпидемическим паротитом регистрировались в 2017 году - 2, 2018 году - 1, 2019 году - 3. </a:t>
            </a:r>
            <a:endParaRPr>
              <a:solidFill>
                <a:schemeClr val="tx2"/>
              </a:solidFill>
            </a:endParaRPr>
          </a:p>
          <a:p>
            <a:pPr algn="just">
              <a:defRPr/>
            </a:pPr>
            <a:endParaRPr lang="ru-RU" sz="2000" b="1">
              <a:solidFill>
                <a:srgbClr val="2E6493"/>
              </a:solidFill>
              <a:latin typeface="Arial Narrow"/>
            </a:endParaRPr>
          </a:p>
          <a:p>
            <a:pPr algn="just">
              <a:defRPr/>
            </a:pPr>
            <a:endParaRPr lang="ru-RU" sz="2000" b="1">
              <a:solidFill>
                <a:srgbClr val="2E6493"/>
              </a:solidFill>
              <a:latin typeface="Arial Narrow"/>
            </a:endParaRPr>
          </a:p>
        </p:txBody>
      </p:sp>
      <p:sp>
        <p:nvSpPr>
          <p:cNvPr id="5" name="TextBox 4"/>
          <p:cNvSpPr txBox="1"/>
          <p:nvPr/>
        </p:nvSpPr>
        <p:spPr bwMode="auto">
          <a:xfrm>
            <a:off x="251519" y="1268759"/>
            <a:ext cx="8641319" cy="457559"/>
          </a:xfrm>
          <a:prstGeom prst="rect">
            <a:avLst/>
          </a:prstGeom>
          <a:noFill/>
        </p:spPr>
        <p:txBody>
          <a:bodyPr wrap="square" rtlCol="0">
            <a:spAutoFit/>
          </a:bodyPr>
          <a:lstStyle/>
          <a:p>
            <a:pPr algn="ctr">
              <a:defRPr/>
            </a:pPr>
            <a:r>
              <a:rPr lang="ru-RU" sz="2400" b="1">
                <a:solidFill>
                  <a:srgbClr val="2E6493"/>
                </a:solidFill>
                <a:latin typeface="Arial Narrow"/>
              </a:rPr>
              <a:t>Эпидемический паротит </a:t>
            </a:r>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6" name="Рисунок 5"/>
          <p:cNvPicPr>
            <a:picLocks noChangeAspect="1"/>
          </p:cNvPicPr>
          <p:nvPr/>
        </p:nvPicPr>
        <p:blipFill>
          <a:blip r:embed="rId2"/>
          <a:stretch/>
        </p:blipFill>
        <p:spPr bwMode="auto">
          <a:xfrm>
            <a:off x="0" y="0"/>
            <a:ext cx="9140956" cy="6858000"/>
          </a:xfrm>
          <a:prstGeom prst="rect">
            <a:avLst/>
          </a:prstGeom>
        </p:spPr>
      </p:pic>
      <p:sp>
        <p:nvSpPr>
          <p:cNvPr id="4" name="Прямоугольник 3"/>
          <p:cNvSpPr/>
          <p:nvPr/>
        </p:nvSpPr>
        <p:spPr bwMode="auto">
          <a:xfrm>
            <a:off x="0" y="1124744"/>
            <a:ext cx="5827740" cy="72008"/>
          </a:xfrm>
          <a:prstGeom prst="rect">
            <a:avLst/>
          </a:prstGeom>
          <a:solidFill>
            <a:srgbClr val="237B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a:p>
        </p:txBody>
      </p:sp>
      <p:sp>
        <p:nvSpPr>
          <p:cNvPr id="13" name="TextBox 16"/>
          <p:cNvSpPr txBox="1"/>
          <p:nvPr/>
        </p:nvSpPr>
        <p:spPr bwMode="auto">
          <a:xfrm>
            <a:off x="179512" y="188641"/>
            <a:ext cx="5400600" cy="523220"/>
          </a:xfrm>
          <a:prstGeom prst="rect">
            <a:avLst/>
          </a:prstGeom>
          <a:noFill/>
        </p:spPr>
        <p:txBody>
          <a:bodyPr wrap="square" rtlCol="0">
            <a:spAutoFit/>
          </a:bodyPr>
          <a:lstStyle>
            <a:defPPr>
              <a:defRPr lang="ru-RU"/>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gn="just">
              <a:defRPr/>
            </a:pPr>
            <a:r>
              <a:rPr lang="ru-RU" sz="1400" b="1">
                <a:solidFill>
                  <a:srgbClr val="2E6493"/>
                </a:solidFill>
                <a:latin typeface="Arial"/>
              </a:rPr>
              <a:t>Департамент здравоохранения Ханты-Мансийского автономного округа – Югры </a:t>
            </a:r>
            <a:r>
              <a:rPr lang="ru-RU" sz="1200" b="1">
                <a:solidFill>
                  <a:srgbClr val="2E6493"/>
                </a:solidFill>
                <a:latin typeface="Arial"/>
              </a:rPr>
              <a:t>  </a:t>
            </a:r>
            <a:endParaRPr lang="ru-RU" sz="1200">
              <a:solidFill>
                <a:srgbClr val="2E6493"/>
              </a:solidFill>
              <a:latin typeface="Arial"/>
              <a:cs typeface="Arial"/>
            </a:endParaRPr>
          </a:p>
        </p:txBody>
      </p:sp>
      <p:sp>
        <p:nvSpPr>
          <p:cNvPr id="15" name="TextBox 14"/>
          <p:cNvSpPr txBox="1"/>
          <p:nvPr/>
        </p:nvSpPr>
        <p:spPr bwMode="auto">
          <a:xfrm>
            <a:off x="467541" y="1857361"/>
            <a:ext cx="7517988" cy="3444599"/>
          </a:xfrm>
          <a:prstGeom prst="rect">
            <a:avLst/>
          </a:prstGeom>
          <a:noFill/>
        </p:spPr>
        <p:txBody>
          <a:bodyPr wrap="square" rtlCol="0">
            <a:spAutoFit/>
          </a:bodyPr>
          <a:lstStyle/>
          <a:p>
            <a:pPr algn="just">
              <a:defRPr/>
            </a:pPr>
            <a:r>
              <a:rPr lang="ru-RU" sz="2000" b="1">
                <a:solidFill>
                  <a:schemeClr val="tx2"/>
                </a:solidFill>
                <a:latin typeface="Arial Narrow"/>
              </a:rPr>
              <a:t>Высококонтагиозное заболевание. Как только среди восприимчивых лиц возникает один случай, предотвратить вспышку очень сложно. </a:t>
            </a:r>
            <a:endParaRPr>
              <a:solidFill>
                <a:schemeClr val="tx2"/>
              </a:solidFill>
            </a:endParaRPr>
          </a:p>
          <a:p>
            <a:pPr algn="just">
              <a:defRPr/>
            </a:pPr>
            <a:r>
              <a:rPr lang="ru-RU" sz="2000" b="1">
                <a:solidFill>
                  <a:schemeClr val="tx2"/>
                </a:solidFill>
                <a:latin typeface="Arial Narrow"/>
              </a:rPr>
              <a:t>Один раз попав в организм, вирус ветряной оспы сохраняется в нем пожизненно, в клетках нервных ганглиев, и реактивируется в виде опоясывающего герпеса в 15% случаев.</a:t>
            </a:r>
            <a:endParaRPr>
              <a:solidFill>
                <a:schemeClr val="tx2"/>
              </a:solidFill>
            </a:endParaRPr>
          </a:p>
          <a:p>
            <a:pPr algn="just">
              <a:defRPr/>
            </a:pPr>
            <a:r>
              <a:rPr lang="ru-RU" sz="2000" b="1">
                <a:solidFill>
                  <a:schemeClr val="tx2"/>
                </a:solidFill>
                <a:latin typeface="Arial Narrow"/>
              </a:rPr>
              <a:t>Бытует ошибочное мнение о безобидности ветряной оспы. Ветряная оспа опасна серьезными осложнениями – пневмония, менингоэнцефалит, поражение глаз. Присоединение бактериальной инфекции. После перенесенной ветряной оспы с вторичным инфицированием могут остаться обезображивающие рубцы. Смертность – 2 случая на 100 тыс.населения. </a:t>
            </a:r>
            <a:endParaRPr>
              <a:solidFill>
                <a:schemeClr val="tx2"/>
              </a:solidFill>
            </a:endParaRPr>
          </a:p>
        </p:txBody>
      </p:sp>
      <p:sp>
        <p:nvSpPr>
          <p:cNvPr id="5" name="TextBox 4"/>
          <p:cNvSpPr txBox="1"/>
          <p:nvPr/>
        </p:nvSpPr>
        <p:spPr bwMode="auto">
          <a:xfrm>
            <a:off x="251520" y="1268760"/>
            <a:ext cx="8640960" cy="461665"/>
          </a:xfrm>
          <a:prstGeom prst="rect">
            <a:avLst/>
          </a:prstGeom>
          <a:noFill/>
        </p:spPr>
        <p:txBody>
          <a:bodyPr wrap="square" rtlCol="0">
            <a:spAutoFit/>
          </a:bodyPr>
          <a:lstStyle/>
          <a:p>
            <a:pPr algn="ctr">
              <a:defRPr/>
            </a:pPr>
            <a:r>
              <a:rPr lang="ru-RU" sz="2400" b="1">
                <a:solidFill>
                  <a:srgbClr val="2E6493"/>
                </a:solidFill>
                <a:latin typeface="Arial Narrow"/>
              </a:rPr>
              <a:t>Ветряная оспа</a:t>
            </a:r>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6" name="Рисунок 5"/>
          <p:cNvPicPr>
            <a:picLocks noChangeAspect="1"/>
          </p:cNvPicPr>
          <p:nvPr/>
        </p:nvPicPr>
        <p:blipFill>
          <a:blip r:embed="rId2"/>
          <a:stretch/>
        </p:blipFill>
        <p:spPr bwMode="auto">
          <a:xfrm>
            <a:off x="0" y="0"/>
            <a:ext cx="9140956" cy="6858000"/>
          </a:xfrm>
          <a:prstGeom prst="rect">
            <a:avLst/>
          </a:prstGeom>
        </p:spPr>
      </p:pic>
      <p:sp>
        <p:nvSpPr>
          <p:cNvPr id="4" name="Прямоугольник 3"/>
          <p:cNvSpPr/>
          <p:nvPr/>
        </p:nvSpPr>
        <p:spPr bwMode="auto">
          <a:xfrm>
            <a:off x="0" y="1124744"/>
            <a:ext cx="5827740" cy="72008"/>
          </a:xfrm>
          <a:prstGeom prst="rect">
            <a:avLst/>
          </a:prstGeom>
          <a:solidFill>
            <a:srgbClr val="237B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a:p>
        </p:txBody>
      </p:sp>
      <p:sp>
        <p:nvSpPr>
          <p:cNvPr id="13" name="TextBox 16"/>
          <p:cNvSpPr txBox="1"/>
          <p:nvPr/>
        </p:nvSpPr>
        <p:spPr bwMode="auto">
          <a:xfrm>
            <a:off x="179512" y="188641"/>
            <a:ext cx="5400600" cy="523220"/>
          </a:xfrm>
          <a:prstGeom prst="rect">
            <a:avLst/>
          </a:prstGeom>
          <a:noFill/>
        </p:spPr>
        <p:txBody>
          <a:bodyPr wrap="square" rtlCol="0">
            <a:spAutoFit/>
          </a:bodyPr>
          <a:lstStyle>
            <a:defPPr>
              <a:defRPr lang="ru-RU"/>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gn="just">
              <a:defRPr/>
            </a:pPr>
            <a:r>
              <a:rPr lang="ru-RU" sz="1400" b="1">
                <a:solidFill>
                  <a:srgbClr val="2E6493"/>
                </a:solidFill>
                <a:latin typeface="Arial"/>
              </a:rPr>
              <a:t>Департамент здравоохранения Ханты-Мансийского автономного округа – Югры </a:t>
            </a:r>
            <a:r>
              <a:rPr lang="ru-RU" sz="1200" b="1">
                <a:solidFill>
                  <a:srgbClr val="2E6493"/>
                </a:solidFill>
                <a:latin typeface="Arial"/>
              </a:rPr>
              <a:t>  </a:t>
            </a:r>
            <a:endParaRPr lang="ru-RU" sz="1200">
              <a:solidFill>
                <a:srgbClr val="2E6493"/>
              </a:solidFill>
              <a:latin typeface="Arial"/>
              <a:cs typeface="Arial"/>
            </a:endParaRPr>
          </a:p>
        </p:txBody>
      </p:sp>
      <p:sp>
        <p:nvSpPr>
          <p:cNvPr id="15" name="TextBox 14"/>
          <p:cNvSpPr txBox="1"/>
          <p:nvPr/>
        </p:nvSpPr>
        <p:spPr bwMode="auto">
          <a:xfrm>
            <a:off x="467541" y="1818406"/>
            <a:ext cx="7492428" cy="4054199"/>
          </a:xfrm>
          <a:prstGeom prst="rect">
            <a:avLst/>
          </a:prstGeom>
          <a:noFill/>
        </p:spPr>
        <p:txBody>
          <a:bodyPr wrap="square" rtlCol="0">
            <a:spAutoFit/>
          </a:bodyPr>
          <a:lstStyle/>
          <a:p>
            <a:pPr algn="just">
              <a:defRPr/>
            </a:pPr>
            <a:r>
              <a:rPr lang="ru-RU" sz="2000" b="1">
                <a:solidFill>
                  <a:schemeClr val="tx2"/>
                </a:solidFill>
                <a:latin typeface="Arial Narrow"/>
              </a:rPr>
              <a:t>Потенциально смертельное заболевание, которое характеризуется широким диапазоном клинических проявлений – от бессимптомного носительства до генерализованных форм с развитием бактериального менингита. </a:t>
            </a:r>
            <a:endParaRPr>
              <a:solidFill>
                <a:schemeClr val="tx2"/>
              </a:solidFill>
            </a:endParaRPr>
          </a:p>
          <a:p>
            <a:pPr algn="just">
              <a:defRPr/>
            </a:pPr>
            <a:r>
              <a:rPr lang="ru-RU" sz="2000" b="1">
                <a:solidFill>
                  <a:schemeClr val="tx2"/>
                </a:solidFill>
                <a:latin typeface="Arial Narrow"/>
              </a:rPr>
              <a:t>Источник инфекции – носители, больные назофарингитом и генерализованными формами инфекции.  Особенность генерализованных форм – молниеносное начало и может привести к смерти в течение 24 часов. </a:t>
            </a:r>
            <a:endParaRPr>
              <a:solidFill>
                <a:schemeClr val="tx2"/>
              </a:solidFill>
            </a:endParaRPr>
          </a:p>
          <a:p>
            <a:pPr algn="just">
              <a:defRPr/>
            </a:pPr>
            <a:endParaRPr sz="2000" b="1">
              <a:solidFill>
                <a:schemeClr val="tx2"/>
              </a:solidFill>
              <a:latin typeface="Arial Narrow"/>
            </a:endParaRPr>
          </a:p>
          <a:p>
            <a:pPr algn="just">
              <a:defRPr/>
            </a:pPr>
            <a:r>
              <a:rPr lang="ru-RU" sz="2000" b="1">
                <a:solidFill>
                  <a:schemeClr val="tx2"/>
                </a:solidFill>
                <a:latin typeface="Arial Narrow"/>
              </a:rPr>
              <a:t>Менингококковую инфекцию можно предупредить с помощью вакцинации. Вакцинация проводится однократно, эффективность достигает 90%. Иммунитет формируется в течение 5 дней и сохраняется 3-5 лет. </a:t>
            </a:r>
            <a:endParaRPr>
              <a:solidFill>
                <a:schemeClr val="tx2"/>
              </a:solidFill>
            </a:endParaRPr>
          </a:p>
        </p:txBody>
      </p:sp>
      <p:sp>
        <p:nvSpPr>
          <p:cNvPr id="5" name="TextBox 4"/>
          <p:cNvSpPr txBox="1"/>
          <p:nvPr/>
        </p:nvSpPr>
        <p:spPr bwMode="auto">
          <a:xfrm>
            <a:off x="251520" y="1268760"/>
            <a:ext cx="8640960" cy="461665"/>
          </a:xfrm>
          <a:prstGeom prst="rect">
            <a:avLst/>
          </a:prstGeom>
          <a:noFill/>
        </p:spPr>
        <p:txBody>
          <a:bodyPr wrap="square" rtlCol="0">
            <a:spAutoFit/>
          </a:bodyPr>
          <a:lstStyle/>
          <a:p>
            <a:pPr algn="ctr">
              <a:defRPr/>
            </a:pPr>
            <a:r>
              <a:rPr lang="ru-RU" sz="2400" b="1">
                <a:solidFill>
                  <a:srgbClr val="2E6493"/>
                </a:solidFill>
                <a:latin typeface="Arial Narrow"/>
              </a:rPr>
              <a:t>Менингококковая инфекция</a:t>
            </a:r>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6" name="Рисунок 5"/>
          <p:cNvPicPr>
            <a:picLocks noChangeAspect="1"/>
          </p:cNvPicPr>
          <p:nvPr/>
        </p:nvPicPr>
        <p:blipFill>
          <a:blip r:embed="rId2"/>
          <a:stretch/>
        </p:blipFill>
        <p:spPr bwMode="auto">
          <a:xfrm>
            <a:off x="0" y="0"/>
            <a:ext cx="9140956" cy="6858000"/>
          </a:xfrm>
          <a:prstGeom prst="rect">
            <a:avLst/>
          </a:prstGeom>
        </p:spPr>
      </p:pic>
      <p:sp>
        <p:nvSpPr>
          <p:cNvPr id="4" name="Прямоугольник 3"/>
          <p:cNvSpPr/>
          <p:nvPr/>
        </p:nvSpPr>
        <p:spPr bwMode="auto">
          <a:xfrm>
            <a:off x="0" y="1124744"/>
            <a:ext cx="5827740" cy="72008"/>
          </a:xfrm>
          <a:prstGeom prst="rect">
            <a:avLst/>
          </a:prstGeom>
          <a:solidFill>
            <a:srgbClr val="237B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a:p>
        </p:txBody>
      </p:sp>
      <p:sp>
        <p:nvSpPr>
          <p:cNvPr id="13" name="TextBox 16"/>
          <p:cNvSpPr txBox="1"/>
          <p:nvPr/>
        </p:nvSpPr>
        <p:spPr bwMode="auto">
          <a:xfrm>
            <a:off x="179512" y="188641"/>
            <a:ext cx="5400600" cy="523220"/>
          </a:xfrm>
          <a:prstGeom prst="rect">
            <a:avLst/>
          </a:prstGeom>
          <a:noFill/>
        </p:spPr>
        <p:txBody>
          <a:bodyPr wrap="square" rtlCol="0">
            <a:spAutoFit/>
          </a:bodyPr>
          <a:lstStyle>
            <a:defPPr>
              <a:defRPr lang="ru-RU"/>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gn="just">
              <a:defRPr/>
            </a:pPr>
            <a:r>
              <a:rPr lang="ru-RU" sz="1400" b="1">
                <a:solidFill>
                  <a:srgbClr val="2E6493"/>
                </a:solidFill>
                <a:latin typeface="Arial"/>
              </a:rPr>
              <a:t>Департамент здравоохранения Ханты-Мансийского автономного округа – Югры </a:t>
            </a:r>
            <a:r>
              <a:rPr lang="ru-RU" sz="1200" b="1">
                <a:solidFill>
                  <a:srgbClr val="2E6493"/>
                </a:solidFill>
                <a:latin typeface="Arial"/>
              </a:rPr>
              <a:t>  </a:t>
            </a:r>
            <a:endParaRPr lang="ru-RU" sz="1200">
              <a:solidFill>
                <a:srgbClr val="2E6493"/>
              </a:solidFill>
              <a:latin typeface="Arial"/>
              <a:cs typeface="Arial"/>
            </a:endParaRPr>
          </a:p>
        </p:txBody>
      </p:sp>
      <p:sp>
        <p:nvSpPr>
          <p:cNvPr id="15" name="TextBox 14"/>
          <p:cNvSpPr txBox="1"/>
          <p:nvPr/>
        </p:nvSpPr>
        <p:spPr bwMode="auto">
          <a:xfrm>
            <a:off x="467542" y="1844822"/>
            <a:ext cx="7566230" cy="4054588"/>
          </a:xfrm>
          <a:prstGeom prst="rect">
            <a:avLst/>
          </a:prstGeom>
          <a:noFill/>
        </p:spPr>
        <p:txBody>
          <a:bodyPr wrap="square" rtlCol="0">
            <a:spAutoFit/>
          </a:bodyPr>
          <a:lstStyle/>
          <a:p>
            <a:pPr marL="305908" indent="-305908" algn="just">
              <a:buFont typeface="Wingdings"/>
              <a:buChar char="Ø"/>
              <a:defRPr/>
            </a:pPr>
            <a:r>
              <a:rPr lang="ru-RU" sz="2000" b="1">
                <a:solidFill>
                  <a:schemeClr val="tx2"/>
                </a:solidFill>
                <a:latin typeface="Arial Narrow"/>
              </a:rPr>
              <a:t>Самая распространенная вирусная инфекция половых путей. </a:t>
            </a:r>
            <a:endParaRPr>
              <a:solidFill>
                <a:schemeClr val="tx2"/>
              </a:solidFill>
            </a:endParaRPr>
          </a:p>
          <a:p>
            <a:pPr marL="305908" indent="-305908" algn="just">
              <a:buFont typeface="Wingdings"/>
              <a:buChar char="Ø"/>
              <a:defRPr/>
            </a:pPr>
            <a:r>
              <a:rPr lang="ru-RU" sz="2000" b="1">
                <a:solidFill>
                  <a:schemeClr val="tx2"/>
                </a:solidFill>
                <a:latin typeface="Arial Narrow"/>
              </a:rPr>
              <a:t>70-80% сексуально активного населения инфицируются ВПЧ в течение жизни. </a:t>
            </a:r>
            <a:endParaRPr>
              <a:solidFill>
                <a:schemeClr val="tx2"/>
              </a:solidFill>
            </a:endParaRPr>
          </a:p>
          <a:p>
            <a:pPr marL="305908" indent="-305908" algn="just">
              <a:buFont typeface="Wingdings"/>
              <a:buChar char="Ø"/>
              <a:defRPr/>
            </a:pPr>
            <a:r>
              <a:rPr lang="ru-RU" sz="2000" b="1">
                <a:solidFill>
                  <a:schemeClr val="tx2"/>
                </a:solidFill>
                <a:latin typeface="Arial Narrow"/>
              </a:rPr>
              <a:t>Инфекция встречается во всех регионах земного шара. </a:t>
            </a:r>
            <a:endParaRPr>
              <a:solidFill>
                <a:schemeClr val="tx2"/>
              </a:solidFill>
            </a:endParaRPr>
          </a:p>
          <a:p>
            <a:pPr marL="305908" indent="-305908" algn="just">
              <a:buFont typeface="Wingdings"/>
              <a:buChar char="Ø"/>
              <a:defRPr/>
            </a:pPr>
            <a:r>
              <a:rPr lang="ru-RU" sz="2000" b="1">
                <a:solidFill>
                  <a:schemeClr val="tx2"/>
                </a:solidFill>
                <a:latin typeface="Arial Narrow"/>
              </a:rPr>
              <a:t>На сегодняшний день рак шейки матки является самой распространенной болезнью, связанной с ВПЧ. Рак шейки матки занимает 2 место среди ЗНО репродуктивных органов у женщин.</a:t>
            </a:r>
            <a:endParaRPr>
              <a:solidFill>
                <a:schemeClr val="tx2"/>
              </a:solidFill>
            </a:endParaRPr>
          </a:p>
          <a:p>
            <a:pPr marL="305908" indent="-305908" algn="just">
              <a:buFont typeface="Wingdings"/>
              <a:buChar char="Ø"/>
              <a:defRPr/>
            </a:pPr>
            <a:r>
              <a:rPr lang="ru-RU" sz="2000" b="1">
                <a:solidFill>
                  <a:schemeClr val="tx2"/>
                </a:solidFill>
                <a:latin typeface="Arial Narrow"/>
              </a:rPr>
              <a:t>Вакцина защищает от широкого спектра новообразований, вызванных  ВПЧ 6,11,</a:t>
            </a:r>
            <a:r>
              <a:rPr lang="ru-RU" sz="2000" b="1" i="1">
                <a:solidFill>
                  <a:schemeClr val="tx2"/>
                </a:solidFill>
                <a:latin typeface="Arial Narrow"/>
              </a:rPr>
              <a:t>16,18 типов (от ЗНО и доброкачественных новообразований (аногенитальные кондиломы)). </a:t>
            </a:r>
            <a:endParaRPr>
              <a:solidFill>
                <a:schemeClr val="tx2"/>
              </a:solidFill>
            </a:endParaRPr>
          </a:p>
          <a:p>
            <a:pPr marL="305908" indent="-305908" algn="just">
              <a:buFont typeface="Wingdings"/>
              <a:buChar char="Ø"/>
              <a:defRPr/>
            </a:pPr>
            <a:r>
              <a:rPr lang="ru-RU" sz="2000" b="1">
                <a:solidFill>
                  <a:schemeClr val="tx2"/>
                </a:solidFill>
                <a:latin typeface="Arial Narrow"/>
              </a:rPr>
              <a:t>С сентября 2022 года в ХМАО – Югре реализуется широкомасштабная программа вакцинации против ВПЧ среди подростков обоих полов. </a:t>
            </a:r>
            <a:endParaRPr>
              <a:solidFill>
                <a:schemeClr val="tx2"/>
              </a:solidFill>
            </a:endParaRPr>
          </a:p>
        </p:txBody>
      </p:sp>
      <p:sp>
        <p:nvSpPr>
          <p:cNvPr id="5" name="TextBox 4"/>
          <p:cNvSpPr txBox="1"/>
          <p:nvPr/>
        </p:nvSpPr>
        <p:spPr bwMode="auto">
          <a:xfrm>
            <a:off x="251520" y="1268760"/>
            <a:ext cx="8640960" cy="461665"/>
          </a:xfrm>
          <a:prstGeom prst="rect">
            <a:avLst/>
          </a:prstGeom>
          <a:noFill/>
        </p:spPr>
        <p:txBody>
          <a:bodyPr wrap="square" rtlCol="0">
            <a:spAutoFit/>
          </a:bodyPr>
          <a:lstStyle/>
          <a:p>
            <a:pPr algn="ctr">
              <a:defRPr/>
            </a:pPr>
            <a:r>
              <a:rPr lang="ru-RU" sz="2400" b="1">
                <a:solidFill>
                  <a:srgbClr val="2E6493"/>
                </a:solidFill>
                <a:latin typeface="Arial Narrow"/>
              </a:rPr>
              <a:t>Папилломовирусная инфекция</a:t>
            </a:r>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973922970" name="Рисунок 5"/>
          <p:cNvPicPr>
            <a:picLocks noChangeAspect="1"/>
          </p:cNvPicPr>
          <p:nvPr/>
        </p:nvPicPr>
        <p:blipFill>
          <a:blip r:embed="rId2"/>
          <a:stretch/>
        </p:blipFill>
        <p:spPr bwMode="auto">
          <a:xfrm>
            <a:off x="0" y="0"/>
            <a:ext cx="9140955" cy="6858000"/>
          </a:xfrm>
          <a:prstGeom prst="rect">
            <a:avLst/>
          </a:prstGeom>
        </p:spPr>
      </p:pic>
      <p:sp>
        <p:nvSpPr>
          <p:cNvPr id="493518882" name="Прямоугольник 3"/>
          <p:cNvSpPr/>
          <p:nvPr/>
        </p:nvSpPr>
        <p:spPr bwMode="auto">
          <a:xfrm>
            <a:off x="0" y="1124743"/>
            <a:ext cx="5827739" cy="72007"/>
          </a:xfrm>
          <a:prstGeom prst="rect">
            <a:avLst/>
          </a:prstGeom>
          <a:solidFill>
            <a:srgbClr val="237B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a:p>
        </p:txBody>
      </p:sp>
      <p:sp>
        <p:nvSpPr>
          <p:cNvPr id="1310548581" name="TextBox 16"/>
          <p:cNvSpPr txBox="1"/>
          <p:nvPr/>
        </p:nvSpPr>
        <p:spPr bwMode="auto">
          <a:xfrm>
            <a:off x="179511" y="188640"/>
            <a:ext cx="5400599" cy="523219"/>
          </a:xfrm>
          <a:prstGeom prst="rect">
            <a:avLst/>
          </a:prstGeom>
          <a:noFill/>
        </p:spPr>
        <p:txBody>
          <a:bodyPr wrap="square" rtlCol="0">
            <a:spAutoFit/>
          </a:bodyPr>
          <a:lstStyle>
            <a:defPPr>
              <a:defRPr lang="ru-RU"/>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gn="just">
              <a:defRPr/>
            </a:pPr>
            <a:r>
              <a:rPr lang="ru-RU" sz="1400" b="1">
                <a:solidFill>
                  <a:srgbClr val="2E6493"/>
                </a:solidFill>
                <a:latin typeface="Arial"/>
              </a:rPr>
              <a:t>Департамент здравоохранения Ханты-Мансийского автономного округа – Югры </a:t>
            </a:r>
            <a:r>
              <a:rPr lang="ru-RU" sz="1200" b="1">
                <a:solidFill>
                  <a:srgbClr val="2E6493"/>
                </a:solidFill>
                <a:latin typeface="Arial"/>
              </a:rPr>
              <a:t>  </a:t>
            </a:r>
            <a:endParaRPr lang="ru-RU" sz="1200">
              <a:solidFill>
                <a:srgbClr val="2E6493"/>
              </a:solidFill>
              <a:latin typeface="Arial"/>
              <a:cs typeface="Arial"/>
            </a:endParaRPr>
          </a:p>
        </p:txBody>
      </p:sp>
      <p:sp>
        <p:nvSpPr>
          <p:cNvPr id="524595109" name="TextBox 14"/>
          <p:cNvSpPr txBox="1"/>
          <p:nvPr/>
        </p:nvSpPr>
        <p:spPr bwMode="auto">
          <a:xfrm>
            <a:off x="467542" y="1844822"/>
            <a:ext cx="7566230" cy="366119"/>
          </a:xfrm>
          <a:prstGeom prst="rect">
            <a:avLst/>
          </a:prstGeom>
          <a:noFill/>
        </p:spPr>
        <p:txBody>
          <a:bodyPr wrap="square" rtlCol="0">
            <a:spAutoFit/>
          </a:bodyPr>
          <a:lstStyle/>
          <a:p>
            <a:pPr>
              <a:defRPr/>
            </a:pPr>
            <a:endParaRPr/>
          </a:p>
        </p:txBody>
      </p:sp>
      <p:sp>
        <p:nvSpPr>
          <p:cNvPr id="1295130193" name="TextBox 4"/>
          <p:cNvSpPr txBox="1"/>
          <p:nvPr/>
        </p:nvSpPr>
        <p:spPr bwMode="auto">
          <a:xfrm>
            <a:off x="251519" y="1268759"/>
            <a:ext cx="8640959" cy="461664"/>
          </a:xfrm>
          <a:prstGeom prst="rect">
            <a:avLst/>
          </a:prstGeom>
          <a:noFill/>
        </p:spPr>
        <p:txBody>
          <a:bodyPr wrap="square" rtlCol="0">
            <a:spAutoFit/>
          </a:bodyPr>
          <a:lstStyle/>
          <a:p>
            <a:pPr algn="ctr">
              <a:defRPr/>
            </a:pPr>
            <a:r>
              <a:rPr lang="ru-RU" sz="2400" b="1">
                <a:solidFill>
                  <a:srgbClr val="2E6493"/>
                </a:solidFill>
                <a:latin typeface="Arial Narrow"/>
              </a:rPr>
              <a:t>Папилломовирусная инфекция</a:t>
            </a:r>
            <a:endParaRPr/>
          </a:p>
        </p:txBody>
      </p:sp>
      <p:pic>
        <p:nvPicPr>
          <p:cNvPr id="1688249442" name="Рисунок 1688249441"/>
          <p:cNvPicPr>
            <a:picLocks noChangeAspect="1"/>
          </p:cNvPicPr>
          <p:nvPr/>
        </p:nvPicPr>
        <p:blipFill>
          <a:blip r:embed="rId3"/>
          <a:stretch/>
        </p:blipFill>
        <p:spPr bwMode="auto">
          <a:xfrm>
            <a:off x="0" y="1672860"/>
            <a:ext cx="7984567" cy="511586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6" name="Рисунок 5"/>
          <p:cNvPicPr>
            <a:picLocks noChangeAspect="1"/>
          </p:cNvPicPr>
          <p:nvPr/>
        </p:nvPicPr>
        <p:blipFill>
          <a:blip r:embed="rId2"/>
          <a:stretch/>
        </p:blipFill>
        <p:spPr bwMode="auto">
          <a:xfrm>
            <a:off x="0" y="0"/>
            <a:ext cx="9140956" cy="6858000"/>
          </a:xfrm>
          <a:prstGeom prst="rect">
            <a:avLst/>
          </a:prstGeom>
        </p:spPr>
      </p:pic>
      <p:sp>
        <p:nvSpPr>
          <p:cNvPr id="4" name="Прямоугольник 3"/>
          <p:cNvSpPr/>
          <p:nvPr/>
        </p:nvSpPr>
        <p:spPr bwMode="auto">
          <a:xfrm>
            <a:off x="0" y="1124744"/>
            <a:ext cx="5827740" cy="72008"/>
          </a:xfrm>
          <a:prstGeom prst="rect">
            <a:avLst/>
          </a:prstGeom>
          <a:solidFill>
            <a:srgbClr val="237B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a:p>
        </p:txBody>
      </p:sp>
      <p:sp>
        <p:nvSpPr>
          <p:cNvPr id="13" name="TextBox 16"/>
          <p:cNvSpPr txBox="1"/>
          <p:nvPr/>
        </p:nvSpPr>
        <p:spPr bwMode="auto">
          <a:xfrm>
            <a:off x="179512" y="188641"/>
            <a:ext cx="5400600" cy="523220"/>
          </a:xfrm>
          <a:prstGeom prst="rect">
            <a:avLst/>
          </a:prstGeom>
          <a:noFill/>
        </p:spPr>
        <p:txBody>
          <a:bodyPr wrap="square" rtlCol="0">
            <a:spAutoFit/>
          </a:bodyPr>
          <a:lstStyle>
            <a:defPPr>
              <a:defRPr lang="ru-RU"/>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gn="just">
              <a:defRPr/>
            </a:pPr>
            <a:r>
              <a:rPr lang="ru-RU" sz="1400" b="1">
                <a:solidFill>
                  <a:srgbClr val="2E6493"/>
                </a:solidFill>
                <a:latin typeface="Arial"/>
              </a:rPr>
              <a:t>Департамент здравоохранения Ханты-Мансийского автономного округа – Югры </a:t>
            </a:r>
            <a:r>
              <a:rPr lang="ru-RU" sz="1200" b="1">
                <a:solidFill>
                  <a:srgbClr val="2E6493"/>
                </a:solidFill>
                <a:latin typeface="Arial"/>
              </a:rPr>
              <a:t>  </a:t>
            </a:r>
            <a:endParaRPr lang="ru-RU" sz="1200">
              <a:solidFill>
                <a:srgbClr val="2E6493"/>
              </a:solidFill>
              <a:latin typeface="Arial"/>
              <a:cs typeface="Arial"/>
            </a:endParaRPr>
          </a:p>
        </p:txBody>
      </p:sp>
      <p:sp>
        <p:nvSpPr>
          <p:cNvPr id="15" name="TextBox 14"/>
          <p:cNvSpPr txBox="1"/>
          <p:nvPr/>
        </p:nvSpPr>
        <p:spPr bwMode="auto">
          <a:xfrm>
            <a:off x="467542" y="2037290"/>
            <a:ext cx="7490630" cy="3444598"/>
          </a:xfrm>
          <a:prstGeom prst="rect">
            <a:avLst/>
          </a:prstGeom>
          <a:noFill/>
        </p:spPr>
        <p:txBody>
          <a:bodyPr wrap="square" rtlCol="0">
            <a:spAutoFit/>
          </a:bodyPr>
          <a:lstStyle/>
          <a:p>
            <a:pPr algn="just">
              <a:defRPr/>
            </a:pPr>
            <a:r>
              <a:rPr lang="ru-RU" sz="2000" b="1">
                <a:solidFill>
                  <a:schemeClr val="tx2"/>
                </a:solidFill>
                <a:latin typeface="Arial Narrow"/>
              </a:rPr>
              <a:t>Острое инфекционное заболевание, которое характеризуется поражением желудочно-кишечного тракта, возникновением тяжелой диареи и рвоты. </a:t>
            </a:r>
            <a:endParaRPr>
              <a:solidFill>
                <a:schemeClr val="tx2"/>
              </a:solidFill>
            </a:endParaRPr>
          </a:p>
          <a:p>
            <a:pPr algn="just">
              <a:defRPr/>
            </a:pPr>
            <a:r>
              <a:rPr lang="ru-RU" sz="2000" b="1">
                <a:solidFill>
                  <a:schemeClr val="tx2"/>
                </a:solidFill>
                <a:latin typeface="Arial Narrow"/>
              </a:rPr>
              <a:t>Основная опасность – потеря жидкости и солей со стулом и рвотой, обезвоживания. </a:t>
            </a:r>
            <a:endParaRPr>
              <a:solidFill>
                <a:schemeClr val="tx2"/>
              </a:solidFill>
            </a:endParaRPr>
          </a:p>
          <a:p>
            <a:pPr algn="just">
              <a:defRPr/>
            </a:pPr>
            <a:r>
              <a:rPr lang="ru-RU" sz="2000" b="1">
                <a:solidFill>
                  <a:schemeClr val="tx2"/>
                </a:solidFill>
                <a:latin typeface="Arial Narrow"/>
              </a:rPr>
              <a:t>Смерть ребенка от обезвоживания при РВИ не является редкостью, особенно в развивающихся странах. Наиболее опасна инфекция для детей первых лет жизни. </a:t>
            </a:r>
            <a:endParaRPr>
              <a:solidFill>
                <a:schemeClr val="tx2"/>
              </a:solidFill>
            </a:endParaRPr>
          </a:p>
          <a:p>
            <a:pPr algn="just">
              <a:defRPr/>
            </a:pPr>
            <a:r>
              <a:rPr lang="ru-RU" sz="2000" b="1">
                <a:solidFill>
                  <a:schemeClr val="tx2"/>
                </a:solidFill>
                <a:latin typeface="Arial Narrow"/>
              </a:rPr>
              <a:t>Вирус крайне устойчив во внешней среде и имеет высокую контагиозность, для заражения достаточно небольшого количества. </a:t>
            </a:r>
            <a:endParaRPr>
              <a:solidFill>
                <a:schemeClr val="tx2"/>
              </a:solidFill>
            </a:endParaRPr>
          </a:p>
          <a:p>
            <a:pPr algn="just">
              <a:defRPr/>
            </a:pPr>
            <a:endParaRPr lang="ru-RU" sz="2000" b="1">
              <a:solidFill>
                <a:srgbClr val="2E6493"/>
              </a:solidFill>
              <a:latin typeface="Arial Narrow"/>
            </a:endParaRPr>
          </a:p>
        </p:txBody>
      </p:sp>
      <p:sp>
        <p:nvSpPr>
          <p:cNvPr id="5" name="TextBox 4"/>
          <p:cNvSpPr txBox="1"/>
          <p:nvPr/>
        </p:nvSpPr>
        <p:spPr bwMode="auto">
          <a:xfrm>
            <a:off x="251520" y="1268760"/>
            <a:ext cx="8640960" cy="461665"/>
          </a:xfrm>
          <a:prstGeom prst="rect">
            <a:avLst/>
          </a:prstGeom>
          <a:noFill/>
        </p:spPr>
        <p:txBody>
          <a:bodyPr wrap="square" rtlCol="0">
            <a:spAutoFit/>
          </a:bodyPr>
          <a:lstStyle/>
          <a:p>
            <a:pPr algn="ctr">
              <a:defRPr/>
            </a:pPr>
            <a:r>
              <a:rPr lang="ru-RU" sz="2400" b="1">
                <a:solidFill>
                  <a:srgbClr val="2E6493"/>
                </a:solidFill>
                <a:latin typeface="Arial Narrow"/>
              </a:rPr>
              <a:t>Ротавирусная инфекция</a:t>
            </a:r>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108282897" name="Рисунок 5"/>
          <p:cNvPicPr>
            <a:picLocks noChangeAspect="1"/>
          </p:cNvPicPr>
          <p:nvPr/>
        </p:nvPicPr>
        <p:blipFill>
          <a:blip r:embed="rId2"/>
          <a:stretch/>
        </p:blipFill>
        <p:spPr bwMode="auto">
          <a:xfrm>
            <a:off x="0" y="0"/>
            <a:ext cx="9140955" cy="6858000"/>
          </a:xfrm>
          <a:prstGeom prst="rect">
            <a:avLst/>
          </a:prstGeom>
        </p:spPr>
      </p:pic>
      <p:sp>
        <p:nvSpPr>
          <p:cNvPr id="692652577" name="Прямоугольник 3"/>
          <p:cNvSpPr/>
          <p:nvPr/>
        </p:nvSpPr>
        <p:spPr bwMode="auto">
          <a:xfrm>
            <a:off x="0" y="1124743"/>
            <a:ext cx="5827739" cy="72007"/>
          </a:xfrm>
          <a:prstGeom prst="rect">
            <a:avLst/>
          </a:prstGeom>
          <a:solidFill>
            <a:srgbClr val="237B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a:p>
        </p:txBody>
      </p:sp>
      <p:sp>
        <p:nvSpPr>
          <p:cNvPr id="2104256098" name="TextBox 16"/>
          <p:cNvSpPr txBox="1"/>
          <p:nvPr/>
        </p:nvSpPr>
        <p:spPr bwMode="auto">
          <a:xfrm>
            <a:off x="179511" y="188640"/>
            <a:ext cx="5400599" cy="523219"/>
          </a:xfrm>
          <a:prstGeom prst="rect">
            <a:avLst/>
          </a:prstGeom>
          <a:noFill/>
        </p:spPr>
        <p:txBody>
          <a:bodyPr wrap="square" rtlCol="0">
            <a:spAutoFit/>
          </a:bodyPr>
          <a:lstStyle>
            <a:defPPr>
              <a:defRPr lang="ru-RU"/>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gn="just">
              <a:defRPr/>
            </a:pPr>
            <a:r>
              <a:rPr lang="ru-RU" sz="1400" b="1">
                <a:solidFill>
                  <a:srgbClr val="2E6493"/>
                </a:solidFill>
                <a:latin typeface="Arial"/>
              </a:rPr>
              <a:t>Департамент здравоохранения Ханты-Мансийского автономного округа – Югры </a:t>
            </a:r>
            <a:r>
              <a:rPr lang="ru-RU" sz="1200" b="1">
                <a:solidFill>
                  <a:srgbClr val="2E6493"/>
                </a:solidFill>
                <a:latin typeface="Arial"/>
              </a:rPr>
              <a:t>  </a:t>
            </a:r>
            <a:endParaRPr lang="ru-RU" sz="1200">
              <a:solidFill>
                <a:srgbClr val="2E6493"/>
              </a:solidFill>
              <a:latin typeface="Arial"/>
              <a:cs typeface="Arial"/>
            </a:endParaRPr>
          </a:p>
        </p:txBody>
      </p:sp>
      <p:pic>
        <p:nvPicPr>
          <p:cNvPr id="2050" name="Picture 2"/>
          <p:cNvPicPr>
            <a:picLocks noChangeAspect="1" noChangeArrowheads="1"/>
          </p:cNvPicPr>
          <p:nvPr/>
        </p:nvPicPr>
        <p:blipFill>
          <a:blip r:embed="rId3"/>
          <a:stretch/>
        </p:blipFill>
        <p:spPr bwMode="auto">
          <a:xfrm>
            <a:off x="0" y="1214422"/>
            <a:ext cx="8001024" cy="5643578"/>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108282897" name="Рисунок 5"/>
          <p:cNvPicPr>
            <a:picLocks noChangeAspect="1"/>
          </p:cNvPicPr>
          <p:nvPr/>
        </p:nvPicPr>
        <p:blipFill>
          <a:blip r:embed="rId2"/>
          <a:stretch/>
        </p:blipFill>
        <p:spPr bwMode="auto">
          <a:xfrm>
            <a:off x="0" y="0"/>
            <a:ext cx="9140955" cy="6858000"/>
          </a:xfrm>
          <a:prstGeom prst="rect">
            <a:avLst/>
          </a:prstGeom>
        </p:spPr>
      </p:pic>
      <p:sp>
        <p:nvSpPr>
          <p:cNvPr id="692652577" name="Прямоугольник 3"/>
          <p:cNvSpPr/>
          <p:nvPr/>
        </p:nvSpPr>
        <p:spPr bwMode="auto">
          <a:xfrm>
            <a:off x="0" y="1124743"/>
            <a:ext cx="5827739" cy="72007"/>
          </a:xfrm>
          <a:prstGeom prst="rect">
            <a:avLst/>
          </a:prstGeom>
          <a:solidFill>
            <a:srgbClr val="237B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a:p>
        </p:txBody>
      </p:sp>
      <p:sp>
        <p:nvSpPr>
          <p:cNvPr id="2104256098" name="TextBox 16"/>
          <p:cNvSpPr txBox="1"/>
          <p:nvPr/>
        </p:nvSpPr>
        <p:spPr bwMode="auto">
          <a:xfrm>
            <a:off x="179511" y="188640"/>
            <a:ext cx="5400599" cy="523219"/>
          </a:xfrm>
          <a:prstGeom prst="rect">
            <a:avLst/>
          </a:prstGeom>
          <a:noFill/>
        </p:spPr>
        <p:txBody>
          <a:bodyPr wrap="square" rtlCol="0">
            <a:spAutoFit/>
          </a:bodyPr>
          <a:lstStyle>
            <a:defPPr>
              <a:defRPr lang="ru-RU"/>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gn="just">
              <a:defRPr/>
            </a:pPr>
            <a:r>
              <a:rPr lang="ru-RU" sz="1400" b="1">
                <a:solidFill>
                  <a:srgbClr val="2E6493"/>
                </a:solidFill>
                <a:latin typeface="Arial"/>
              </a:rPr>
              <a:t>Департамент здравоохранения Ханты-Мансийского автономного округа – Югры </a:t>
            </a:r>
            <a:r>
              <a:rPr lang="ru-RU" sz="1200" b="1">
                <a:solidFill>
                  <a:srgbClr val="2E6493"/>
                </a:solidFill>
                <a:latin typeface="Arial"/>
              </a:rPr>
              <a:t>  </a:t>
            </a:r>
            <a:endParaRPr lang="ru-RU" sz="1200">
              <a:solidFill>
                <a:srgbClr val="2E6493"/>
              </a:solidFill>
              <a:latin typeface="Arial"/>
              <a:cs typeface="Arial"/>
            </a:endParaRPr>
          </a:p>
        </p:txBody>
      </p:sp>
      <p:pic>
        <p:nvPicPr>
          <p:cNvPr id="1026" name="Picture 2"/>
          <p:cNvPicPr>
            <a:picLocks noChangeAspect="1" noChangeArrowheads="1"/>
          </p:cNvPicPr>
          <p:nvPr/>
        </p:nvPicPr>
        <p:blipFill>
          <a:blip r:embed="rId3"/>
          <a:stretch/>
        </p:blipFill>
        <p:spPr bwMode="auto">
          <a:xfrm>
            <a:off x="0" y="1214422"/>
            <a:ext cx="8001024" cy="5643578"/>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108282897" name="Рисунок 5"/>
          <p:cNvPicPr>
            <a:picLocks noChangeAspect="1"/>
          </p:cNvPicPr>
          <p:nvPr/>
        </p:nvPicPr>
        <p:blipFill>
          <a:blip r:embed="rId2"/>
          <a:stretch/>
        </p:blipFill>
        <p:spPr bwMode="auto">
          <a:xfrm>
            <a:off x="0" y="0"/>
            <a:ext cx="9140955" cy="6858000"/>
          </a:xfrm>
          <a:prstGeom prst="rect">
            <a:avLst/>
          </a:prstGeom>
        </p:spPr>
      </p:pic>
      <p:sp>
        <p:nvSpPr>
          <p:cNvPr id="692652577" name="Прямоугольник 3"/>
          <p:cNvSpPr/>
          <p:nvPr/>
        </p:nvSpPr>
        <p:spPr bwMode="auto">
          <a:xfrm>
            <a:off x="0" y="1124743"/>
            <a:ext cx="5827739" cy="72007"/>
          </a:xfrm>
          <a:prstGeom prst="rect">
            <a:avLst/>
          </a:prstGeom>
          <a:solidFill>
            <a:srgbClr val="237B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a:p>
        </p:txBody>
      </p:sp>
      <p:sp>
        <p:nvSpPr>
          <p:cNvPr id="2104256098" name="TextBox 16"/>
          <p:cNvSpPr txBox="1"/>
          <p:nvPr/>
        </p:nvSpPr>
        <p:spPr bwMode="auto">
          <a:xfrm>
            <a:off x="179511" y="188640"/>
            <a:ext cx="5400599" cy="523219"/>
          </a:xfrm>
          <a:prstGeom prst="rect">
            <a:avLst/>
          </a:prstGeom>
          <a:noFill/>
        </p:spPr>
        <p:txBody>
          <a:bodyPr wrap="square" rtlCol="0">
            <a:spAutoFit/>
          </a:bodyPr>
          <a:lstStyle>
            <a:defPPr>
              <a:defRPr lang="ru-RU"/>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gn="just">
              <a:defRPr/>
            </a:pPr>
            <a:r>
              <a:rPr lang="ru-RU" sz="1400" b="1">
                <a:solidFill>
                  <a:srgbClr val="2E6493"/>
                </a:solidFill>
                <a:latin typeface="Arial"/>
              </a:rPr>
              <a:t>Департамент здравоохранения Ханты-Мансийского автономного округа – Югры </a:t>
            </a:r>
            <a:r>
              <a:rPr lang="ru-RU" sz="1200" b="1">
                <a:solidFill>
                  <a:srgbClr val="2E6493"/>
                </a:solidFill>
                <a:latin typeface="Arial"/>
              </a:rPr>
              <a:t>  </a:t>
            </a:r>
            <a:endParaRPr lang="ru-RU" sz="1200">
              <a:solidFill>
                <a:srgbClr val="2E6493"/>
              </a:solidFill>
              <a:latin typeface="Arial"/>
              <a:cs typeface="Arial"/>
            </a:endParaRPr>
          </a:p>
        </p:txBody>
      </p:sp>
      <p:pic>
        <p:nvPicPr>
          <p:cNvPr id="3074" name="Picture 2"/>
          <p:cNvPicPr>
            <a:picLocks noChangeAspect="1" noChangeArrowheads="1"/>
          </p:cNvPicPr>
          <p:nvPr/>
        </p:nvPicPr>
        <p:blipFill>
          <a:blip r:embed="rId3"/>
          <a:stretch/>
        </p:blipFill>
        <p:spPr bwMode="auto">
          <a:xfrm>
            <a:off x="0" y="1214422"/>
            <a:ext cx="8001024" cy="5643578"/>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6" name="Рисунок 5"/>
          <p:cNvPicPr>
            <a:picLocks noChangeAspect="1"/>
          </p:cNvPicPr>
          <p:nvPr/>
        </p:nvPicPr>
        <p:blipFill>
          <a:blip r:embed="rId2"/>
          <a:stretch/>
        </p:blipFill>
        <p:spPr bwMode="auto">
          <a:xfrm>
            <a:off x="1522" y="0"/>
            <a:ext cx="9140956" cy="6858000"/>
          </a:xfrm>
          <a:prstGeom prst="rect">
            <a:avLst/>
          </a:prstGeom>
        </p:spPr>
      </p:pic>
      <p:sp>
        <p:nvSpPr>
          <p:cNvPr id="4" name="Прямоугольник 3"/>
          <p:cNvSpPr/>
          <p:nvPr/>
        </p:nvSpPr>
        <p:spPr bwMode="auto">
          <a:xfrm>
            <a:off x="0" y="1124744"/>
            <a:ext cx="5827740" cy="72008"/>
          </a:xfrm>
          <a:prstGeom prst="rect">
            <a:avLst/>
          </a:prstGeom>
          <a:solidFill>
            <a:srgbClr val="237B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a:p>
        </p:txBody>
      </p:sp>
      <p:sp>
        <p:nvSpPr>
          <p:cNvPr id="13" name="TextBox 16"/>
          <p:cNvSpPr txBox="1"/>
          <p:nvPr/>
        </p:nvSpPr>
        <p:spPr bwMode="auto">
          <a:xfrm>
            <a:off x="179512" y="188640"/>
            <a:ext cx="5400600" cy="523220"/>
          </a:xfrm>
          <a:prstGeom prst="rect">
            <a:avLst/>
          </a:prstGeom>
          <a:noFill/>
        </p:spPr>
        <p:txBody>
          <a:bodyPr wrap="square" rtlCol="0">
            <a:spAutoFit/>
          </a:bodyPr>
          <a:lstStyle>
            <a:defPPr>
              <a:defRPr lang="ru-RU"/>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gn="just">
              <a:defRPr/>
            </a:pPr>
            <a:r>
              <a:rPr lang="ru-RU" sz="1400" b="1">
                <a:solidFill>
                  <a:srgbClr val="2E6493"/>
                </a:solidFill>
                <a:latin typeface="Arial"/>
                <a:cs typeface="Arial"/>
              </a:rPr>
              <a:t>Департамент здравоохранения Ханты-Мансийского автономного округа – Югры </a:t>
            </a:r>
            <a:r>
              <a:rPr lang="ru-RU" sz="1200" b="1">
                <a:solidFill>
                  <a:srgbClr val="2E6493"/>
                </a:solidFill>
                <a:latin typeface="Arial"/>
                <a:cs typeface="Arial"/>
              </a:rPr>
              <a:t> </a:t>
            </a:r>
            <a:endParaRPr lang="ru-RU" sz="1200">
              <a:solidFill>
                <a:srgbClr val="2E6493"/>
              </a:solidFill>
              <a:latin typeface="Arial"/>
              <a:cs typeface="Arial"/>
            </a:endParaRPr>
          </a:p>
        </p:txBody>
      </p:sp>
      <p:sp>
        <p:nvSpPr>
          <p:cNvPr id="15" name="TextBox 14"/>
          <p:cNvSpPr txBox="1"/>
          <p:nvPr/>
        </p:nvSpPr>
        <p:spPr bwMode="auto">
          <a:xfrm>
            <a:off x="142844" y="1618306"/>
            <a:ext cx="7823237" cy="5029559"/>
          </a:xfrm>
          <a:prstGeom prst="rect">
            <a:avLst/>
          </a:prstGeom>
          <a:noFill/>
        </p:spPr>
        <p:txBody>
          <a:bodyPr wrap="square" rtlCol="0">
            <a:spAutoFit/>
          </a:bodyPr>
          <a:lstStyle/>
          <a:p>
            <a:pPr algn="just">
              <a:defRPr/>
            </a:pPr>
            <a:r>
              <a:rPr lang="ru-RU">
                <a:solidFill>
                  <a:schemeClr val="tx2"/>
                </a:solidFill>
                <a:latin typeface="Arial Narrow"/>
              </a:rPr>
              <a:t>Дети – одна из самых уязвимых групп риска по заражению инфекционными болезнями. Вакцинация сыграла огромную роль в прогрессе современной цивилизации, победила многие инфекционные болезни. Однако в общественном мнении достаточно часто возникает негативное отношение к вакцинации детей.</a:t>
            </a:r>
            <a:endParaRPr>
              <a:solidFill>
                <a:schemeClr val="tx2"/>
              </a:solidFill>
              <a:latin typeface="Arial Narrow"/>
            </a:endParaRPr>
          </a:p>
          <a:p>
            <a:pPr marL="283879" indent="-283879" algn="just">
              <a:buFont typeface="Wingdings"/>
              <a:buChar char="Ø"/>
              <a:defRPr/>
            </a:pPr>
            <a:r>
              <a:rPr lang="ru-RU">
                <a:solidFill>
                  <a:schemeClr val="tx2"/>
                </a:solidFill>
                <a:latin typeface="Arial Narrow"/>
              </a:rPr>
              <a:t>На  одной стороне – родители, которых регулярно бомбардируют историями об опасностях прививок. </a:t>
            </a:r>
            <a:endParaRPr>
              <a:solidFill>
                <a:schemeClr val="tx2"/>
              </a:solidFill>
              <a:latin typeface="Arial Narrow"/>
            </a:endParaRPr>
          </a:p>
          <a:p>
            <a:pPr marL="283879" indent="-283879" algn="just">
              <a:buFont typeface="Wingdings"/>
              <a:buChar char="Ø"/>
              <a:defRPr/>
            </a:pPr>
            <a:r>
              <a:rPr lang="ru-RU">
                <a:solidFill>
                  <a:schemeClr val="tx2"/>
                </a:solidFill>
                <a:latin typeface="Arial Narrow"/>
              </a:rPr>
              <a:t>По другую сторону – детские врачи. Они боятся отпускать домой непривитых детей, беспокоятся, что в холлах поликлиник могут находиться непривитые дети, бессимптомные носители инфекционных патогенов, пациенты в инкубационном периоде инфекции.  </a:t>
            </a:r>
            <a:endParaRPr>
              <a:solidFill>
                <a:schemeClr val="tx2"/>
              </a:solidFill>
              <a:latin typeface="Arial Narrow"/>
            </a:endParaRPr>
          </a:p>
          <a:p>
            <a:pPr marL="283879" indent="-283879" algn="just">
              <a:buFont typeface="Wingdings"/>
              <a:buChar char="Ø"/>
              <a:defRPr/>
            </a:pPr>
            <a:r>
              <a:rPr lang="ru-RU">
                <a:solidFill>
                  <a:schemeClr val="tx2"/>
                </a:solidFill>
                <a:latin typeface="Arial Narrow"/>
              </a:rPr>
              <a:t>А между двух огней – ДЕТИ. Они беззащитны и становятся жертвами инфекций, которыми болели их дедушки и бабушки. Вспышки кори, коклюша, ротавируса, бактериальных менингитов, причинили страдания многим детям, а у нескольких наступили неблагоприятные исходы, потому что их родители боялись прививок сильнее, чем болезней, которые они предотвращают. </a:t>
            </a:r>
            <a:endParaRPr>
              <a:solidFill>
                <a:schemeClr val="tx2"/>
              </a:solidFill>
              <a:latin typeface="Arial Narrow"/>
            </a:endParaRPr>
          </a:p>
          <a:p>
            <a:pPr marL="283879" indent="-283879" algn="just">
              <a:buFont typeface="Wingdings"/>
              <a:buChar char="Ø"/>
              <a:defRPr/>
            </a:pPr>
            <a:r>
              <a:rPr lang="ru-RU">
                <a:solidFill>
                  <a:schemeClr val="tx2"/>
                </a:solidFill>
                <a:latin typeface="Arial Narrow"/>
              </a:rPr>
              <a:t>В общей неразберихе возникла еще одна группа – родители, обеспокоенные тем, что их дети оказались в зоне риска из-за непривитых сверстников. Здоровье этих детей зависит от того, привиты ли те, кто их окружает. </a:t>
            </a:r>
            <a:endParaRPr>
              <a:solidFill>
                <a:schemeClr val="tx2"/>
              </a:solidFill>
              <a:latin typeface="Arial Narrow"/>
            </a:endParaRPr>
          </a:p>
        </p:txBody>
      </p:sp>
      <p:sp>
        <p:nvSpPr>
          <p:cNvPr id="5" name="TextBox 4"/>
          <p:cNvSpPr txBox="1"/>
          <p:nvPr/>
        </p:nvSpPr>
        <p:spPr bwMode="auto">
          <a:xfrm>
            <a:off x="251519" y="1160747"/>
            <a:ext cx="8642399" cy="457559"/>
          </a:xfrm>
          <a:prstGeom prst="rect">
            <a:avLst/>
          </a:prstGeom>
          <a:noFill/>
        </p:spPr>
        <p:txBody>
          <a:bodyPr wrap="square" rtlCol="0">
            <a:spAutoFit/>
          </a:bodyPr>
          <a:lstStyle/>
          <a:p>
            <a:pPr algn="ctr">
              <a:defRPr/>
            </a:pPr>
            <a:r>
              <a:rPr lang="ru-RU" sz="2400" b="1">
                <a:solidFill>
                  <a:srgbClr val="2E6493"/>
                </a:solidFill>
                <a:latin typeface="Arial Narrow"/>
              </a:rPr>
              <a:t>Актуальность детской иммунизации</a:t>
            </a:r>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55419647" name="Рисунок 5"/>
          <p:cNvPicPr>
            <a:picLocks noChangeAspect="1"/>
          </p:cNvPicPr>
          <p:nvPr/>
        </p:nvPicPr>
        <p:blipFill>
          <a:blip r:embed="rId2"/>
          <a:stretch/>
        </p:blipFill>
        <p:spPr bwMode="auto">
          <a:xfrm>
            <a:off x="0" y="0"/>
            <a:ext cx="9140954" cy="6858000"/>
          </a:xfrm>
          <a:prstGeom prst="rect">
            <a:avLst/>
          </a:prstGeom>
        </p:spPr>
      </p:pic>
      <p:sp>
        <p:nvSpPr>
          <p:cNvPr id="572826732" name="Прямоугольник 3"/>
          <p:cNvSpPr/>
          <p:nvPr/>
        </p:nvSpPr>
        <p:spPr bwMode="auto">
          <a:xfrm>
            <a:off x="0" y="1124742"/>
            <a:ext cx="5827738" cy="72006"/>
          </a:xfrm>
          <a:prstGeom prst="rect">
            <a:avLst/>
          </a:prstGeom>
          <a:solidFill>
            <a:srgbClr val="237B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a:p>
        </p:txBody>
      </p:sp>
      <p:sp>
        <p:nvSpPr>
          <p:cNvPr id="1472766302" name="TextBox 16"/>
          <p:cNvSpPr txBox="1"/>
          <p:nvPr/>
        </p:nvSpPr>
        <p:spPr bwMode="auto">
          <a:xfrm>
            <a:off x="179510" y="188640"/>
            <a:ext cx="5400598" cy="523218"/>
          </a:xfrm>
          <a:prstGeom prst="rect">
            <a:avLst/>
          </a:prstGeom>
          <a:noFill/>
        </p:spPr>
        <p:txBody>
          <a:bodyPr wrap="square" rtlCol="0">
            <a:spAutoFit/>
          </a:bodyPr>
          <a:lstStyle>
            <a:defPPr>
              <a:defRPr lang="ru-RU"/>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gn="just">
              <a:defRPr/>
            </a:pPr>
            <a:r>
              <a:rPr lang="ru-RU" sz="1400" b="1">
                <a:solidFill>
                  <a:srgbClr val="2E6493"/>
                </a:solidFill>
                <a:latin typeface="Arial"/>
              </a:rPr>
              <a:t>Департамент здравоохранения Ханты-Мансийского автономного округа – Югры </a:t>
            </a:r>
            <a:r>
              <a:rPr lang="ru-RU" sz="1200" b="1">
                <a:solidFill>
                  <a:srgbClr val="2E6493"/>
                </a:solidFill>
                <a:latin typeface="Arial"/>
              </a:rPr>
              <a:t>  </a:t>
            </a:r>
            <a:endParaRPr lang="ru-RU" sz="1200">
              <a:solidFill>
                <a:srgbClr val="2E6493"/>
              </a:solidFill>
              <a:latin typeface="Arial"/>
              <a:cs typeface="Arial"/>
            </a:endParaRPr>
          </a:p>
        </p:txBody>
      </p:sp>
      <p:sp>
        <p:nvSpPr>
          <p:cNvPr id="2137325629" name="TextBox 14"/>
          <p:cNvSpPr txBox="1"/>
          <p:nvPr/>
        </p:nvSpPr>
        <p:spPr bwMode="auto">
          <a:xfrm>
            <a:off x="467542" y="1726317"/>
            <a:ext cx="7477704" cy="5029560"/>
          </a:xfrm>
          <a:prstGeom prst="rect">
            <a:avLst/>
          </a:prstGeom>
          <a:noFill/>
        </p:spPr>
        <p:txBody>
          <a:bodyPr wrap="square" rtlCol="0">
            <a:spAutoFit/>
          </a:bodyPr>
          <a:lstStyle/>
          <a:p>
            <a:pPr marL="283878" indent="-283878" algn="just">
              <a:buFont typeface="Wingdings"/>
              <a:buChar char="v"/>
              <a:defRPr/>
            </a:pPr>
            <a:r>
              <a:rPr lang="ru-RU" sz="1800" b="1" i="0" u="none" strike="noStrike" cap="none" spc="0">
                <a:solidFill>
                  <a:srgbClr val="2E6493"/>
                </a:solidFill>
                <a:latin typeface="Arial Narrow"/>
                <a:ea typeface="Arial Narrow"/>
                <a:cs typeface="Arial Narrow"/>
              </a:rPr>
              <a:t>Вакцинальная неудача - отсутствие иммунного ответа, несформированная защищенность от инфекционной болезни. </a:t>
            </a:r>
            <a:endParaRPr lang="ru-RU" sz="1800" b="1" i="0" u="none" strike="noStrike" cap="none" spc="0">
              <a:solidFill>
                <a:srgbClr val="2E6493"/>
              </a:solidFill>
              <a:latin typeface="Times New Roman"/>
              <a:cs typeface="Times New Roman"/>
            </a:endParaRPr>
          </a:p>
          <a:p>
            <a:pPr marL="283878" indent="-283878" algn="just">
              <a:buFont typeface="Wingdings"/>
              <a:buChar char="v"/>
              <a:defRPr/>
            </a:pPr>
            <a:r>
              <a:rPr lang="ru-RU" sz="1800" b="1" i="0" u="none" strike="noStrike" cap="none" spc="0">
                <a:solidFill>
                  <a:srgbClr val="2E6493"/>
                </a:solidFill>
                <a:latin typeface="Arial Narrow"/>
                <a:ea typeface="Arial Narrow"/>
                <a:cs typeface="Arial Narrow"/>
              </a:rPr>
              <a:t>Причины: </a:t>
            </a:r>
            <a:endParaRPr lang="ru-RU" sz="1800" b="1" i="0" u="none" strike="noStrike" cap="none" spc="0">
              <a:solidFill>
                <a:srgbClr val="2E6493"/>
              </a:solidFill>
              <a:latin typeface="Times New Roman"/>
              <a:cs typeface="Times New Roman"/>
            </a:endParaRPr>
          </a:p>
          <a:p>
            <a:pPr marL="283878" indent="-283878" algn="just">
              <a:buFont typeface="Wingdings"/>
              <a:buChar char="v"/>
              <a:defRPr/>
            </a:pPr>
            <a:r>
              <a:rPr lang="ru-RU" sz="1800" b="1" i="1" u="sng" strike="noStrike" cap="none" spc="0">
                <a:solidFill>
                  <a:schemeClr val="tx2"/>
                </a:solidFill>
                <a:latin typeface="Arial Narrow"/>
                <a:ea typeface="Arial Narrow"/>
                <a:cs typeface="Arial Narrow"/>
              </a:rPr>
              <a:t>Первичные: </a:t>
            </a:r>
            <a:endParaRPr sz="1800" b="1" i="1" u="sng" strike="noStrike" cap="none" spc="0">
              <a:solidFill>
                <a:schemeClr val="tx2"/>
              </a:solidFill>
              <a:latin typeface="Times New Roman"/>
              <a:cs typeface="Times New Roman"/>
            </a:endParaRPr>
          </a:p>
          <a:p>
            <a:pPr marL="283878" indent="-283878" algn="just">
              <a:buFont typeface="Wingdings"/>
              <a:buChar char="ü"/>
              <a:defRPr/>
            </a:pPr>
            <a:r>
              <a:rPr lang="ru-RU" sz="1800" b="1" i="0" u="none" strike="noStrike" cap="none" spc="0">
                <a:solidFill>
                  <a:srgbClr val="2E6493"/>
                </a:solidFill>
                <a:latin typeface="Arial Narrow"/>
                <a:ea typeface="Arial Narrow"/>
                <a:cs typeface="Arial Narrow"/>
              </a:rPr>
              <a:t>Сопутствующая патология, иммунодефициты; </a:t>
            </a:r>
            <a:endParaRPr lang="ru-RU" sz="1800" b="1" i="0" u="none" strike="noStrike" cap="none" spc="0">
              <a:solidFill>
                <a:srgbClr val="2E6493"/>
              </a:solidFill>
              <a:latin typeface="Times New Roman"/>
              <a:cs typeface="Times New Roman"/>
            </a:endParaRPr>
          </a:p>
          <a:p>
            <a:pPr marL="283878" indent="-283878" algn="just">
              <a:buFont typeface="Wingdings"/>
              <a:buChar char="ü"/>
              <a:defRPr/>
            </a:pPr>
            <a:r>
              <a:rPr lang="ru-RU" sz="1800" b="1" i="0" u="none" strike="noStrike" cap="none" spc="0">
                <a:solidFill>
                  <a:srgbClr val="2E6493"/>
                </a:solidFill>
                <a:latin typeface="Arial Narrow"/>
                <a:ea typeface="Arial Narrow"/>
                <a:cs typeface="Arial Narrow"/>
              </a:rPr>
              <a:t>Недоучет противопоказаний;</a:t>
            </a:r>
            <a:endParaRPr lang="ru-RU" sz="1800" b="1" i="0" u="none" strike="noStrike" cap="none" spc="0">
              <a:solidFill>
                <a:srgbClr val="2E6493"/>
              </a:solidFill>
              <a:latin typeface="Times New Roman"/>
              <a:cs typeface="Times New Roman"/>
            </a:endParaRPr>
          </a:p>
          <a:p>
            <a:pPr marL="283878" indent="-283878" algn="just">
              <a:buFont typeface="Wingdings"/>
              <a:buChar char="ü"/>
              <a:defRPr/>
            </a:pPr>
            <a:r>
              <a:rPr lang="ru-RU" sz="1800" b="1" i="0" u="none" strike="noStrike" cap="none" spc="0">
                <a:solidFill>
                  <a:srgbClr val="2E6493"/>
                </a:solidFill>
                <a:latin typeface="Arial Narrow"/>
                <a:ea typeface="Arial Narrow"/>
                <a:cs typeface="Arial Narrow"/>
              </a:rPr>
              <a:t>Нарушение правил обработки инъекционного поля - проведение инъекции до высыхания антисептиков;</a:t>
            </a:r>
            <a:endParaRPr lang="ru-RU" sz="1800" b="1" i="0" u="none" strike="noStrike" cap="none" spc="0">
              <a:solidFill>
                <a:srgbClr val="2E6493"/>
              </a:solidFill>
              <a:latin typeface="Times New Roman"/>
              <a:cs typeface="Times New Roman"/>
            </a:endParaRPr>
          </a:p>
          <a:p>
            <a:pPr marL="283878" indent="-283878" algn="just">
              <a:buFont typeface="Wingdings"/>
              <a:buChar char="ü"/>
              <a:defRPr/>
            </a:pPr>
            <a:r>
              <a:rPr lang="ru-RU" sz="1800" b="1" i="0" u="none" strike="noStrike" cap="none" spc="0">
                <a:solidFill>
                  <a:srgbClr val="2E6493"/>
                </a:solidFill>
                <a:latin typeface="Arial Narrow"/>
                <a:ea typeface="Arial Narrow"/>
                <a:cs typeface="Arial Narrow"/>
              </a:rPr>
              <a:t>Нарушение правил разведения вакцины - разведение «холодной вакцины» «теплым» растворителем; </a:t>
            </a:r>
            <a:endParaRPr lang="ru-RU" sz="1800" b="1" i="0" u="none" strike="noStrike" cap="none" spc="0">
              <a:solidFill>
                <a:srgbClr val="2E6493"/>
              </a:solidFill>
              <a:latin typeface="Times New Roman"/>
              <a:cs typeface="Times New Roman"/>
            </a:endParaRPr>
          </a:p>
          <a:p>
            <a:pPr marL="283878" indent="-283878" algn="just">
              <a:buFont typeface="Wingdings"/>
              <a:buChar char="ü"/>
              <a:defRPr/>
            </a:pPr>
            <a:r>
              <a:rPr lang="ru-RU" sz="1800" b="1" i="0" u="none" strike="noStrike" cap="none" spc="0">
                <a:solidFill>
                  <a:srgbClr val="2E6493"/>
                </a:solidFill>
                <a:latin typeface="Arial Narrow"/>
                <a:ea typeface="Arial Narrow"/>
                <a:cs typeface="Arial Narrow"/>
              </a:rPr>
              <a:t>Нарушение дозировки вакцины - набор в шприц разведенной вакцины не в полном объеме;</a:t>
            </a:r>
            <a:endParaRPr lang="ru-RU" sz="1800" b="1" i="0" u="none" strike="noStrike" cap="none" spc="0">
              <a:solidFill>
                <a:srgbClr val="2E6493"/>
              </a:solidFill>
              <a:latin typeface="Times New Roman"/>
              <a:cs typeface="Times New Roman"/>
            </a:endParaRPr>
          </a:p>
          <a:p>
            <a:pPr marL="283878" indent="-283878" algn="just">
              <a:buFont typeface="Wingdings"/>
              <a:buChar char="ü"/>
              <a:defRPr/>
            </a:pPr>
            <a:r>
              <a:rPr lang="ru-RU" sz="1800" b="1" i="0" u="none" strike="noStrike" cap="none" spc="0">
                <a:solidFill>
                  <a:srgbClr val="2E6493"/>
                </a:solidFill>
                <a:latin typeface="Arial Narrow"/>
                <a:ea typeface="Arial Narrow"/>
                <a:cs typeface="Arial Narrow"/>
              </a:rPr>
              <a:t>Нарушение условий хранения и транспортирования вакцины. </a:t>
            </a:r>
            <a:endParaRPr lang="ru-RU" sz="1800" b="1" i="0" u="none" strike="noStrike" cap="none" spc="0">
              <a:solidFill>
                <a:srgbClr val="2E6493"/>
              </a:solidFill>
              <a:latin typeface="Times New Roman"/>
              <a:cs typeface="Times New Roman"/>
            </a:endParaRPr>
          </a:p>
          <a:p>
            <a:pPr marL="283878" indent="-283878" algn="just">
              <a:buFont typeface="Wingdings"/>
              <a:buChar char="v"/>
              <a:defRPr/>
            </a:pPr>
            <a:r>
              <a:rPr lang="ru-RU" sz="1800" b="1" i="1" u="sng" strike="noStrike" cap="none" spc="0">
                <a:solidFill>
                  <a:schemeClr val="tx2"/>
                </a:solidFill>
                <a:latin typeface="Times New Roman"/>
                <a:cs typeface="Times New Roman"/>
              </a:rPr>
              <a:t>Вторичные:</a:t>
            </a:r>
            <a:endParaRPr sz="1800" b="1" i="1" u="sng" strike="noStrike" cap="none" spc="0">
              <a:solidFill>
                <a:schemeClr val="tx2"/>
              </a:solidFill>
              <a:latin typeface="Times New Roman"/>
              <a:cs typeface="Times New Roman"/>
            </a:endParaRPr>
          </a:p>
          <a:p>
            <a:pPr marL="283878" indent="-283878" algn="just">
              <a:buFont typeface="Wingdings"/>
              <a:buChar char="ü"/>
              <a:defRPr/>
            </a:pPr>
            <a:r>
              <a:rPr lang="ru-RU" sz="1800" b="1" i="0" u="none" strike="noStrike" cap="none" spc="0">
                <a:solidFill>
                  <a:srgbClr val="2E6493"/>
                </a:solidFill>
                <a:latin typeface="Times New Roman"/>
                <a:cs typeface="Times New Roman"/>
              </a:rPr>
              <a:t>Длительные интервалы между введением первой и второй доз вакцины - риск заболевания при отсутствии ответа на первую прививку. </a:t>
            </a:r>
            <a:endParaRPr/>
          </a:p>
          <a:p>
            <a:pPr algn="just">
              <a:defRPr/>
            </a:pPr>
            <a:endParaRPr/>
          </a:p>
        </p:txBody>
      </p:sp>
      <p:sp>
        <p:nvSpPr>
          <p:cNvPr id="431007007" name="TextBox 4"/>
          <p:cNvSpPr txBox="1"/>
          <p:nvPr/>
        </p:nvSpPr>
        <p:spPr bwMode="auto">
          <a:xfrm>
            <a:off x="251518" y="1268758"/>
            <a:ext cx="8649238" cy="457558"/>
          </a:xfrm>
          <a:prstGeom prst="rect">
            <a:avLst/>
          </a:prstGeom>
          <a:noFill/>
        </p:spPr>
        <p:txBody>
          <a:bodyPr wrap="square" rtlCol="0">
            <a:spAutoFit/>
          </a:bodyPr>
          <a:lstStyle/>
          <a:p>
            <a:pPr algn="ctr">
              <a:defRPr/>
            </a:pPr>
            <a:r>
              <a:rPr lang="ru-RU" sz="2400" b="1">
                <a:solidFill>
                  <a:srgbClr val="2E6493"/>
                </a:solidFill>
                <a:latin typeface="Arial Narrow"/>
              </a:rPr>
              <a:t>«Вакцинальная неудача» </a:t>
            </a:r>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108282897" name="Рисунок 5"/>
          <p:cNvPicPr>
            <a:picLocks noChangeAspect="1"/>
          </p:cNvPicPr>
          <p:nvPr/>
        </p:nvPicPr>
        <p:blipFill>
          <a:blip r:embed="rId2"/>
          <a:stretch/>
        </p:blipFill>
        <p:spPr bwMode="auto">
          <a:xfrm>
            <a:off x="0" y="0"/>
            <a:ext cx="9140955" cy="6858000"/>
          </a:xfrm>
          <a:prstGeom prst="rect">
            <a:avLst/>
          </a:prstGeom>
        </p:spPr>
      </p:pic>
      <p:sp>
        <p:nvSpPr>
          <p:cNvPr id="692652577" name="Прямоугольник 3"/>
          <p:cNvSpPr/>
          <p:nvPr/>
        </p:nvSpPr>
        <p:spPr bwMode="auto">
          <a:xfrm>
            <a:off x="0" y="1124743"/>
            <a:ext cx="5827739" cy="72007"/>
          </a:xfrm>
          <a:prstGeom prst="rect">
            <a:avLst/>
          </a:prstGeom>
          <a:solidFill>
            <a:srgbClr val="237B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a:p>
        </p:txBody>
      </p:sp>
      <p:sp>
        <p:nvSpPr>
          <p:cNvPr id="2104256098" name="TextBox 16"/>
          <p:cNvSpPr txBox="1"/>
          <p:nvPr/>
        </p:nvSpPr>
        <p:spPr bwMode="auto">
          <a:xfrm>
            <a:off x="179511" y="188640"/>
            <a:ext cx="5400599" cy="523219"/>
          </a:xfrm>
          <a:prstGeom prst="rect">
            <a:avLst/>
          </a:prstGeom>
          <a:noFill/>
        </p:spPr>
        <p:txBody>
          <a:bodyPr wrap="square" rtlCol="0">
            <a:spAutoFit/>
          </a:bodyPr>
          <a:lstStyle>
            <a:defPPr>
              <a:defRPr lang="ru-RU"/>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gn="just">
              <a:defRPr/>
            </a:pPr>
            <a:r>
              <a:rPr lang="ru-RU" sz="1400" b="1">
                <a:solidFill>
                  <a:srgbClr val="2E6493"/>
                </a:solidFill>
                <a:latin typeface="Arial"/>
              </a:rPr>
              <a:t>Департамент здравоохранения Ханты-Мансийского автономного округа – Югры </a:t>
            </a:r>
            <a:r>
              <a:rPr lang="ru-RU" sz="1200" b="1">
                <a:solidFill>
                  <a:srgbClr val="2E6493"/>
                </a:solidFill>
                <a:latin typeface="Arial"/>
              </a:rPr>
              <a:t>  </a:t>
            </a:r>
            <a:endParaRPr lang="ru-RU" sz="1200">
              <a:solidFill>
                <a:srgbClr val="2E6493"/>
              </a:solidFill>
              <a:latin typeface="Arial"/>
              <a:cs typeface="Arial"/>
            </a:endParaRPr>
          </a:p>
        </p:txBody>
      </p:sp>
      <p:sp>
        <p:nvSpPr>
          <p:cNvPr id="1076502339" name="TextBox 14"/>
          <p:cNvSpPr txBox="1"/>
          <p:nvPr/>
        </p:nvSpPr>
        <p:spPr bwMode="auto">
          <a:xfrm>
            <a:off x="467541" y="1654309"/>
            <a:ext cx="7531341" cy="3932279"/>
          </a:xfrm>
          <a:prstGeom prst="rect">
            <a:avLst/>
          </a:prstGeom>
          <a:noFill/>
        </p:spPr>
        <p:txBody>
          <a:bodyPr wrap="square" rtlCol="0">
            <a:spAutoFit/>
          </a:bodyPr>
          <a:lstStyle/>
          <a:p>
            <a:pPr marL="283879" indent="-283879" algn="just">
              <a:buFont typeface="Wingdings"/>
              <a:buChar char="Ø"/>
              <a:defRPr/>
            </a:pPr>
            <a:r>
              <a:rPr lang="ru-RU" b="1">
                <a:solidFill>
                  <a:schemeClr val="tx2"/>
                </a:solidFill>
                <a:latin typeface="Arial Narrow"/>
              </a:rPr>
              <a:t>Здоровый образ жизни – образ жизни, направленный на укрепление</a:t>
            </a:r>
            <a:endParaRPr>
              <a:solidFill>
                <a:schemeClr val="tx2"/>
              </a:solidFill>
            </a:endParaRPr>
          </a:p>
          <a:p>
            <a:pPr marL="283879" indent="-283879" algn="just">
              <a:defRPr/>
            </a:pPr>
            <a:r>
              <a:rPr lang="ru-RU" b="1">
                <a:solidFill>
                  <a:schemeClr val="tx2"/>
                </a:solidFill>
                <a:latin typeface="Arial Narrow"/>
              </a:rPr>
              <a:t>здоровья и профилактику болезней.</a:t>
            </a:r>
          </a:p>
          <a:p>
            <a:pPr marL="283879" indent="-283879" algn="just">
              <a:buFont typeface="Wingdings"/>
              <a:buChar char="Ø"/>
              <a:defRPr/>
            </a:pPr>
            <a:r>
              <a:rPr lang="ru-RU" b="1">
                <a:solidFill>
                  <a:schemeClr val="tx2"/>
                </a:solidFill>
                <a:latin typeface="Arial Narrow"/>
              </a:rPr>
              <a:t>Может стать семейной традицией. Они формируют у маленького человека </a:t>
            </a:r>
          </a:p>
          <a:p>
            <a:pPr marL="283879" indent="-283879" algn="just">
              <a:defRPr/>
            </a:pPr>
            <a:r>
              <a:rPr lang="ru-RU" b="1">
                <a:solidFill>
                  <a:schemeClr val="tx2"/>
                </a:solidFill>
                <a:latin typeface="Arial Narrow"/>
              </a:rPr>
              <a:t>понимание роли семьи и её значимости и уникальности. </a:t>
            </a:r>
          </a:p>
          <a:p>
            <a:pPr marL="283879" indent="-283879" algn="just">
              <a:buFont typeface="Wingdings"/>
              <a:buChar char="Ø"/>
              <a:defRPr/>
            </a:pPr>
            <a:r>
              <a:rPr lang="ru-RU" b="1">
                <a:solidFill>
                  <a:schemeClr val="tx2"/>
                </a:solidFill>
                <a:latin typeface="Arial Narrow"/>
              </a:rPr>
              <a:t>Именно в окружении близких дети учатся выражать уважение и </a:t>
            </a:r>
            <a:endParaRPr>
              <a:solidFill>
                <a:schemeClr val="tx2"/>
              </a:solidFill>
            </a:endParaRPr>
          </a:p>
          <a:p>
            <a:pPr marL="283879" indent="-283879" algn="just">
              <a:defRPr/>
            </a:pPr>
            <a:r>
              <a:rPr lang="ru-RU" b="1">
                <a:solidFill>
                  <a:schemeClr val="tx2"/>
                </a:solidFill>
                <a:latin typeface="Arial Narrow"/>
              </a:rPr>
              <a:t>ответственность за правильное отношение к своему здоровью. </a:t>
            </a:r>
          </a:p>
          <a:p>
            <a:pPr marL="283879" indent="-283879" algn="just">
              <a:buFont typeface="Wingdings"/>
              <a:buChar char="Ø"/>
              <a:defRPr/>
            </a:pPr>
            <a:r>
              <a:rPr lang="ru-RU" b="1">
                <a:solidFill>
                  <a:schemeClr val="tx2"/>
                </a:solidFill>
                <a:latin typeface="Arial Narrow"/>
              </a:rPr>
              <a:t>Если родители заботятся о здоровье ребенка и о своем будущем – </a:t>
            </a:r>
            <a:endParaRPr>
              <a:solidFill>
                <a:schemeClr val="tx2"/>
              </a:solidFill>
            </a:endParaRPr>
          </a:p>
          <a:p>
            <a:pPr marL="283879" indent="-283879" algn="just">
              <a:defRPr/>
            </a:pPr>
            <a:r>
              <a:rPr lang="ru-RU" b="1">
                <a:solidFill>
                  <a:schemeClr val="tx2"/>
                </a:solidFill>
                <a:latin typeface="Arial Narrow"/>
              </a:rPr>
              <a:t>примите правильно решение о проведении иммунизации уже сейчас. </a:t>
            </a:r>
          </a:p>
          <a:p>
            <a:pPr marL="283879" indent="-283879" algn="just">
              <a:buFont typeface="Wingdings"/>
              <a:buChar char="Ø"/>
              <a:defRPr/>
            </a:pPr>
            <a:r>
              <a:rPr lang="ru-RU" b="1">
                <a:solidFill>
                  <a:schemeClr val="tx2"/>
                </a:solidFill>
                <a:latin typeface="Arial Narrow"/>
              </a:rPr>
              <a:t>Прививки позволяют значительно снизить риск заболевания у детей. Если же ребенок заболеет, то сделанная прививка будет способствовать протеканию болезни в легкой форме, избавит от тяжелых осложнений, многие из которых крайне опасны для жизни. </a:t>
            </a:r>
          </a:p>
          <a:p>
            <a:pPr marL="283879" indent="-283879" algn="just">
              <a:buFont typeface="Wingdings"/>
              <a:buChar char="Ø"/>
              <a:defRPr/>
            </a:pPr>
            <a:r>
              <a:rPr lang="ru-RU" b="1">
                <a:solidFill>
                  <a:schemeClr val="tx2"/>
                </a:solidFill>
                <a:latin typeface="Arial Narrow"/>
              </a:rPr>
              <a:t>Вакцинация – не принуждение, а осознанная необходимость. </a:t>
            </a:r>
            <a:endParaRPr>
              <a:solidFill>
                <a:schemeClr val="tx2"/>
              </a:solidFill>
            </a:endParaRPr>
          </a:p>
          <a:p>
            <a:pPr algn="just">
              <a:defRPr/>
            </a:pPr>
            <a:endParaRPr/>
          </a:p>
        </p:txBody>
      </p:sp>
      <p:sp>
        <p:nvSpPr>
          <p:cNvPr id="1141571349" name="TextBox 4"/>
          <p:cNvSpPr txBox="1"/>
          <p:nvPr/>
        </p:nvSpPr>
        <p:spPr bwMode="auto">
          <a:xfrm>
            <a:off x="251516" y="1196749"/>
            <a:ext cx="8651037" cy="457559"/>
          </a:xfrm>
          <a:prstGeom prst="rect">
            <a:avLst/>
          </a:prstGeom>
          <a:noFill/>
        </p:spPr>
        <p:txBody>
          <a:bodyPr wrap="square" rtlCol="0">
            <a:spAutoFit/>
          </a:bodyPr>
          <a:lstStyle/>
          <a:p>
            <a:pPr algn="ctr">
              <a:defRPr/>
            </a:pPr>
            <a:r>
              <a:rPr lang="ru-RU" sz="2400" b="1">
                <a:solidFill>
                  <a:srgbClr val="2E6493"/>
                </a:solidFill>
                <a:latin typeface="Arial Narrow"/>
              </a:rPr>
              <a:t>Вывод</a:t>
            </a:r>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3" name="Рисунок 12"/>
          <p:cNvPicPr>
            <a:picLocks noChangeAspect="1"/>
          </p:cNvPicPr>
          <p:nvPr/>
        </p:nvPicPr>
        <p:blipFill>
          <a:blip r:embed="rId2"/>
          <a:stretch/>
        </p:blipFill>
        <p:spPr bwMode="auto">
          <a:xfrm>
            <a:off x="1522" y="0"/>
            <a:ext cx="9140956" cy="6858000"/>
          </a:xfrm>
          <a:prstGeom prst="rect">
            <a:avLst/>
          </a:prstGeom>
        </p:spPr>
      </p:pic>
      <p:sp>
        <p:nvSpPr>
          <p:cNvPr id="7" name="TextBox 6"/>
          <p:cNvSpPr txBox="1"/>
          <p:nvPr/>
        </p:nvSpPr>
        <p:spPr bwMode="auto">
          <a:xfrm>
            <a:off x="1187624" y="5426519"/>
            <a:ext cx="5040560" cy="707886"/>
          </a:xfrm>
          <a:prstGeom prst="rect">
            <a:avLst/>
          </a:prstGeom>
          <a:noFill/>
        </p:spPr>
        <p:txBody>
          <a:bodyPr wrap="square" rtlCol="0">
            <a:spAutoFit/>
          </a:bodyPr>
          <a:lstStyle/>
          <a:p>
            <a:pPr algn="r">
              <a:defRPr/>
            </a:pPr>
            <a:r>
              <a:rPr lang="ru-RU" sz="2000" b="1">
                <a:solidFill>
                  <a:srgbClr val="2E6493"/>
                </a:solidFill>
                <a:latin typeface="Arial Narrow"/>
              </a:rPr>
              <a:t>Телефон: 8(3467)360-180 (внутр.2158)</a:t>
            </a:r>
            <a:endParaRPr/>
          </a:p>
          <a:p>
            <a:pPr algn="r">
              <a:defRPr/>
            </a:pPr>
            <a:r>
              <a:rPr lang="ru-RU" sz="2000" b="1">
                <a:solidFill>
                  <a:srgbClr val="2E6493"/>
                </a:solidFill>
                <a:latin typeface="Arial Narrow"/>
              </a:rPr>
              <a:t>E-mail:</a:t>
            </a:r>
            <a:r>
              <a:rPr lang="en-US" sz="2000" b="1">
                <a:solidFill>
                  <a:srgbClr val="2E6493"/>
                </a:solidFill>
                <a:latin typeface="Arial Narrow"/>
              </a:rPr>
              <a:t> SibgatullinaIR@admhmao.ru</a:t>
            </a:r>
            <a:endParaRPr/>
          </a:p>
        </p:txBody>
      </p:sp>
      <p:sp>
        <p:nvSpPr>
          <p:cNvPr id="10" name="TextBox 9"/>
          <p:cNvSpPr txBox="1"/>
          <p:nvPr/>
        </p:nvSpPr>
        <p:spPr bwMode="auto">
          <a:xfrm>
            <a:off x="971599" y="3622379"/>
            <a:ext cx="4896544" cy="1938992"/>
          </a:xfrm>
          <a:prstGeom prst="rect">
            <a:avLst/>
          </a:prstGeom>
          <a:noFill/>
        </p:spPr>
        <p:txBody>
          <a:bodyPr wrap="square" rtlCol="0">
            <a:spAutoFit/>
          </a:bodyPr>
          <a:lstStyle/>
          <a:p>
            <a:pPr algn="ctr">
              <a:defRPr/>
            </a:pPr>
            <a:r>
              <a:rPr lang="ru-RU" sz="2000" b="1">
                <a:solidFill>
                  <a:srgbClr val="2E6493"/>
                </a:solidFill>
                <a:latin typeface="Arial Narrow"/>
              </a:rPr>
              <a:t>Сибгатуллина Ильмира Раисовна</a:t>
            </a:r>
            <a:endParaRPr/>
          </a:p>
          <a:p>
            <a:pPr algn="ctr">
              <a:defRPr/>
            </a:pPr>
            <a:r>
              <a:rPr lang="ru-RU" sz="2000" b="1">
                <a:solidFill>
                  <a:srgbClr val="2E6493"/>
                </a:solidFill>
                <a:latin typeface="Arial Narrow"/>
              </a:rPr>
              <a:t>Консультант отдела охраны здоровья детей Управления медицинской помощи детям и службы родовспоможения Департамента здравоохранения Ханты-Мансийского автономного округа – Югры</a:t>
            </a:r>
            <a:endParaRPr/>
          </a:p>
        </p:txBody>
      </p:sp>
      <p:sp>
        <p:nvSpPr>
          <p:cNvPr id="9" name="TextBox 16"/>
          <p:cNvSpPr txBox="1"/>
          <p:nvPr/>
        </p:nvSpPr>
        <p:spPr bwMode="auto">
          <a:xfrm>
            <a:off x="755576" y="2222995"/>
            <a:ext cx="5544616" cy="1200329"/>
          </a:xfrm>
          <a:prstGeom prst="rect">
            <a:avLst/>
          </a:prstGeom>
          <a:noFill/>
        </p:spPr>
        <p:txBody>
          <a:bodyPr wrap="square" rtlCol="0">
            <a:spAutoFit/>
          </a:bodyPr>
          <a:lstStyle>
            <a:defPPr>
              <a:defRPr lang="ru-RU"/>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defRPr/>
            </a:pPr>
            <a:r>
              <a:rPr lang="ru-RU" sz="3200" b="1">
                <a:solidFill>
                  <a:srgbClr val="2E6493"/>
                </a:solidFill>
                <a:latin typeface="Arial"/>
                <a:cs typeface="Arial"/>
              </a:rPr>
              <a:t>СПАСИБО ЗА ВНИМАНИЕ!</a:t>
            </a:r>
            <a:endParaRPr lang="ru-RU" sz="3200" i="1">
              <a:solidFill>
                <a:srgbClr val="2E6493"/>
              </a:solidFill>
              <a:latin typeface="Arial"/>
              <a:cs typeface="Arial"/>
            </a:endParaRPr>
          </a:p>
          <a:p>
            <a:pPr>
              <a:defRPr/>
            </a:pPr>
            <a:endParaRPr lang="ru-RU" sz="1400" b="1">
              <a:solidFill>
                <a:srgbClr val="2E6493"/>
              </a:solidFill>
              <a:latin typeface="Arial"/>
              <a:cs typeface="Arial"/>
            </a:endParaRPr>
          </a:p>
          <a:p>
            <a:pPr>
              <a:defRPr/>
            </a:pPr>
            <a:endParaRPr lang="ru-RU" sz="1400" b="1">
              <a:solidFill>
                <a:srgbClr val="2E6493"/>
              </a:solidFill>
              <a:latin typeface="Arial"/>
              <a:cs typeface="Arial"/>
            </a:endParaRPr>
          </a:p>
          <a:p>
            <a:pPr>
              <a:defRPr/>
            </a:pPr>
            <a:r>
              <a:rPr lang="ru-RU" sz="1200" b="1">
                <a:solidFill>
                  <a:srgbClr val="2E6493"/>
                </a:solidFill>
                <a:latin typeface="Arial"/>
                <a:cs typeface="Arial"/>
              </a:rPr>
              <a:t> </a:t>
            </a:r>
            <a:endParaRPr lang="ru-RU" sz="1200">
              <a:solidFill>
                <a:srgbClr val="2E6493"/>
              </a:solidFill>
              <a:latin typeface="Arial"/>
              <a:cs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6" name="Рисунок 5"/>
          <p:cNvPicPr>
            <a:picLocks noChangeAspect="1"/>
          </p:cNvPicPr>
          <p:nvPr/>
        </p:nvPicPr>
        <p:blipFill>
          <a:blip r:embed="rId2"/>
          <a:stretch/>
        </p:blipFill>
        <p:spPr bwMode="auto">
          <a:xfrm>
            <a:off x="1522" y="0"/>
            <a:ext cx="9140956" cy="6858000"/>
          </a:xfrm>
          <a:prstGeom prst="rect">
            <a:avLst/>
          </a:prstGeom>
        </p:spPr>
      </p:pic>
      <p:sp>
        <p:nvSpPr>
          <p:cNvPr id="4" name="Прямоугольник 3"/>
          <p:cNvSpPr/>
          <p:nvPr/>
        </p:nvSpPr>
        <p:spPr bwMode="auto">
          <a:xfrm>
            <a:off x="0" y="1124744"/>
            <a:ext cx="5827740" cy="72008"/>
          </a:xfrm>
          <a:prstGeom prst="rect">
            <a:avLst/>
          </a:prstGeom>
          <a:solidFill>
            <a:srgbClr val="237B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a:p>
        </p:txBody>
      </p:sp>
      <p:sp>
        <p:nvSpPr>
          <p:cNvPr id="13" name="TextBox 16"/>
          <p:cNvSpPr txBox="1"/>
          <p:nvPr/>
        </p:nvSpPr>
        <p:spPr bwMode="auto">
          <a:xfrm>
            <a:off x="179512" y="188640"/>
            <a:ext cx="5400600" cy="523220"/>
          </a:xfrm>
          <a:prstGeom prst="rect">
            <a:avLst/>
          </a:prstGeom>
          <a:noFill/>
        </p:spPr>
        <p:txBody>
          <a:bodyPr wrap="square" rtlCol="0">
            <a:spAutoFit/>
          </a:bodyPr>
          <a:lstStyle>
            <a:defPPr>
              <a:defRPr lang="ru-RU"/>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gn="just">
              <a:defRPr/>
            </a:pPr>
            <a:r>
              <a:rPr lang="ru-RU" sz="1400" b="1">
                <a:solidFill>
                  <a:srgbClr val="2E6493"/>
                </a:solidFill>
                <a:latin typeface="Arial"/>
                <a:cs typeface="Arial"/>
              </a:rPr>
              <a:t>Департамент здравоохранения Ханты-Мансийского автономного округа – Югры </a:t>
            </a:r>
            <a:r>
              <a:rPr lang="ru-RU" sz="1200" b="1">
                <a:solidFill>
                  <a:srgbClr val="2E6493"/>
                </a:solidFill>
                <a:latin typeface="Arial"/>
                <a:cs typeface="Arial"/>
              </a:rPr>
              <a:t>  </a:t>
            </a:r>
            <a:endParaRPr lang="ru-RU" sz="1200">
              <a:solidFill>
                <a:srgbClr val="2E6493"/>
              </a:solidFill>
              <a:latin typeface="Arial"/>
              <a:cs typeface="Arial"/>
            </a:endParaRPr>
          </a:p>
        </p:txBody>
      </p:sp>
      <p:sp>
        <p:nvSpPr>
          <p:cNvPr id="15" name="TextBox 14"/>
          <p:cNvSpPr txBox="1"/>
          <p:nvPr/>
        </p:nvSpPr>
        <p:spPr bwMode="auto">
          <a:xfrm>
            <a:off x="179510" y="1857364"/>
            <a:ext cx="7787302" cy="4801314"/>
          </a:xfrm>
          <a:prstGeom prst="rect">
            <a:avLst/>
          </a:prstGeom>
          <a:noFill/>
        </p:spPr>
        <p:txBody>
          <a:bodyPr wrap="square" rtlCol="0">
            <a:spAutoFit/>
          </a:bodyPr>
          <a:lstStyle/>
          <a:p>
            <a:pPr algn="just">
              <a:defRPr/>
            </a:pPr>
            <a:r>
              <a:rPr lang="ru-RU" b="1">
                <a:solidFill>
                  <a:srgbClr val="2E6493"/>
                </a:solidFill>
                <a:latin typeface="Arial Narrow"/>
              </a:rPr>
              <a:t>Д</a:t>
            </a:r>
            <a:r>
              <a:rPr lang="ru-RU" b="1">
                <a:solidFill>
                  <a:schemeClr val="tx2"/>
                </a:solidFill>
                <a:latin typeface="Arial Narrow"/>
              </a:rPr>
              <a:t>ля предотвращения распространения инфекций нужно, чтобы была привита определенная доля населения, - это явление называется популяционный или коллективный иммунитет. Дети, не привитые, в том числе по медицинским причинам, тоже защищены от болезни, поскольку окружены группой, в которой высок процент вакцинированных, - это как стены и ров вокруг замка. </a:t>
            </a:r>
            <a:endParaRPr b="1">
              <a:solidFill>
                <a:schemeClr val="tx2"/>
              </a:solidFill>
              <a:latin typeface="Arial Narrow"/>
            </a:endParaRPr>
          </a:p>
          <a:p>
            <a:pPr algn="just">
              <a:defRPr/>
            </a:pPr>
            <a:r>
              <a:rPr lang="ru-RU" b="1">
                <a:solidFill>
                  <a:schemeClr val="tx2"/>
                </a:solidFill>
                <a:latin typeface="Arial Narrow"/>
              </a:rPr>
              <a:t>Однако сейчас, когда все больше родителей решают не прививать детей, стена имеет повреждения, а ров обмелел,  в итоге болезни возвращаются. Как родители пришли к убеждению, будто вакцины не спасают жизнь, а грозят чем-то ужасным? </a:t>
            </a:r>
            <a:endParaRPr/>
          </a:p>
          <a:p>
            <a:pPr marL="283879" indent="-283879" algn="just">
              <a:buFont typeface="Wingdings"/>
              <a:buChar char="w"/>
              <a:defRPr/>
            </a:pPr>
            <a:r>
              <a:rPr lang="ru-RU" b="1">
                <a:solidFill>
                  <a:schemeClr val="tx2"/>
                </a:solidFill>
                <a:latin typeface="Arial Narrow"/>
              </a:rPr>
              <a:t>Антипрививочное движение существует столько же, сколько сами прививки. </a:t>
            </a:r>
            <a:endParaRPr b="1">
              <a:solidFill>
                <a:schemeClr val="tx2"/>
              </a:solidFill>
              <a:latin typeface="Arial Narrow"/>
            </a:endParaRPr>
          </a:p>
          <a:p>
            <a:pPr marL="283879" indent="-283879" algn="just">
              <a:buFont typeface="Wingdings"/>
              <a:buChar char="w"/>
              <a:defRPr/>
            </a:pPr>
            <a:r>
              <a:rPr lang="ru-RU" b="1">
                <a:solidFill>
                  <a:schemeClr val="tx2"/>
                </a:solidFill>
                <a:latin typeface="Arial Narrow"/>
              </a:rPr>
              <a:t>Я не знаю задумывались ли эти родители о том, что коллективный иммунитет, которым они пользуются в своих интересах, нацелен на защиту именно тех детей, которым действительно нельзя прививаться. </a:t>
            </a:r>
            <a:r>
              <a:rPr lang="ru-RU" sz="1800" b="1" i="0" u="none" strike="noStrike" cap="none" spc="0">
                <a:solidFill>
                  <a:schemeClr val="tx2"/>
                </a:solidFill>
                <a:latin typeface="Arial Narrow"/>
                <a:ea typeface="Arial Narrow"/>
                <a:cs typeface="Arial Narrow"/>
              </a:rPr>
              <a:t>Когда коллективный иммунитет «упадет», позиция «сам за себя» будет дискредитирована. </a:t>
            </a:r>
            <a:endParaRPr b="1">
              <a:solidFill>
                <a:schemeClr val="tx2"/>
              </a:solidFill>
              <a:latin typeface="Arial Narrow"/>
            </a:endParaRPr>
          </a:p>
          <a:p>
            <a:pPr marL="283879" indent="-283879" algn="just">
              <a:buFont typeface="Wingdings"/>
              <a:buChar char="w"/>
              <a:defRPr/>
            </a:pPr>
            <a:r>
              <a:rPr lang="ru-RU" b="1">
                <a:solidFill>
                  <a:schemeClr val="tx2"/>
                </a:solidFill>
                <a:latin typeface="Arial Narrow"/>
              </a:rPr>
              <a:t>Для одного ребенка, больного ветряной оспой, просто ветрянка, для другого – может быть вопросом жизни и смерти.</a:t>
            </a:r>
            <a:endParaRPr b="1">
              <a:solidFill>
                <a:schemeClr val="tx2"/>
              </a:solidFill>
              <a:latin typeface="Arial Narrow"/>
            </a:endParaRPr>
          </a:p>
        </p:txBody>
      </p:sp>
      <p:sp>
        <p:nvSpPr>
          <p:cNvPr id="5" name="TextBox 4"/>
          <p:cNvSpPr txBox="1"/>
          <p:nvPr/>
        </p:nvSpPr>
        <p:spPr bwMode="auto">
          <a:xfrm>
            <a:off x="179512" y="1340769"/>
            <a:ext cx="7704856" cy="461665"/>
          </a:xfrm>
          <a:prstGeom prst="rect">
            <a:avLst/>
          </a:prstGeom>
          <a:noFill/>
        </p:spPr>
        <p:txBody>
          <a:bodyPr wrap="square" rtlCol="0">
            <a:spAutoFit/>
          </a:bodyPr>
          <a:lstStyle/>
          <a:p>
            <a:pPr algn="ctr">
              <a:defRPr/>
            </a:pPr>
            <a:r>
              <a:rPr lang="ru-RU" sz="2400" b="1">
                <a:solidFill>
                  <a:srgbClr val="2E6493"/>
                </a:solidFill>
                <a:latin typeface="Arial Narrow"/>
              </a:rPr>
              <a:t>Коллективный иммунитет – «ров и стены вокруг замка»</a:t>
            </a:r>
            <a:endParaRPr lang="ru-RU" sz="2400" i="1">
              <a:solidFill>
                <a:srgbClr val="2E6493"/>
              </a:solidFill>
              <a:latin typeface="Arial Narrow"/>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6" name="Рисунок 5"/>
          <p:cNvPicPr>
            <a:picLocks noChangeAspect="1"/>
          </p:cNvPicPr>
          <p:nvPr/>
        </p:nvPicPr>
        <p:blipFill>
          <a:blip r:embed="rId2"/>
          <a:stretch/>
        </p:blipFill>
        <p:spPr bwMode="auto">
          <a:xfrm>
            <a:off x="1522" y="0"/>
            <a:ext cx="9140956" cy="6858000"/>
          </a:xfrm>
          <a:prstGeom prst="rect">
            <a:avLst/>
          </a:prstGeom>
        </p:spPr>
      </p:pic>
      <p:sp>
        <p:nvSpPr>
          <p:cNvPr id="4" name="Прямоугольник 3"/>
          <p:cNvSpPr/>
          <p:nvPr/>
        </p:nvSpPr>
        <p:spPr bwMode="auto">
          <a:xfrm>
            <a:off x="0" y="1124744"/>
            <a:ext cx="5827740" cy="72008"/>
          </a:xfrm>
          <a:prstGeom prst="rect">
            <a:avLst/>
          </a:prstGeom>
          <a:solidFill>
            <a:srgbClr val="237B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a:p>
        </p:txBody>
      </p:sp>
      <p:sp>
        <p:nvSpPr>
          <p:cNvPr id="13" name="TextBox 16"/>
          <p:cNvSpPr txBox="1"/>
          <p:nvPr/>
        </p:nvSpPr>
        <p:spPr bwMode="auto">
          <a:xfrm>
            <a:off x="179512" y="188641"/>
            <a:ext cx="5400600" cy="523220"/>
          </a:xfrm>
          <a:prstGeom prst="rect">
            <a:avLst/>
          </a:prstGeom>
          <a:noFill/>
        </p:spPr>
        <p:txBody>
          <a:bodyPr wrap="square" rtlCol="0">
            <a:spAutoFit/>
          </a:bodyPr>
          <a:lstStyle>
            <a:defPPr>
              <a:defRPr lang="ru-RU"/>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gn="just">
              <a:defRPr/>
            </a:pPr>
            <a:r>
              <a:rPr lang="ru-RU" sz="1400" b="1">
                <a:solidFill>
                  <a:srgbClr val="2E6493"/>
                </a:solidFill>
                <a:latin typeface="Arial"/>
                <a:cs typeface="Arial"/>
              </a:rPr>
              <a:t>Департамент здравоохранения Ханты-Мансийского автономного округа – Югры </a:t>
            </a:r>
            <a:r>
              <a:rPr lang="ru-RU" sz="1200" b="1">
                <a:solidFill>
                  <a:srgbClr val="2E6493"/>
                </a:solidFill>
                <a:latin typeface="Arial"/>
                <a:cs typeface="Arial"/>
              </a:rPr>
              <a:t>   </a:t>
            </a:r>
            <a:endParaRPr lang="ru-RU" sz="1200">
              <a:solidFill>
                <a:srgbClr val="2E6493"/>
              </a:solidFill>
              <a:latin typeface="Arial"/>
              <a:cs typeface="Arial"/>
            </a:endParaRPr>
          </a:p>
        </p:txBody>
      </p:sp>
      <p:sp>
        <p:nvSpPr>
          <p:cNvPr id="15" name="TextBox 14"/>
          <p:cNvSpPr txBox="1"/>
          <p:nvPr/>
        </p:nvSpPr>
        <p:spPr bwMode="auto">
          <a:xfrm>
            <a:off x="179510" y="1916830"/>
            <a:ext cx="7707374" cy="1189079"/>
          </a:xfrm>
          <a:prstGeom prst="rect">
            <a:avLst/>
          </a:prstGeom>
          <a:noFill/>
        </p:spPr>
        <p:txBody>
          <a:bodyPr wrap="square" rtlCol="0">
            <a:spAutoFit/>
          </a:bodyPr>
          <a:lstStyle/>
          <a:p>
            <a:pPr marL="283879" indent="-283879" algn="just">
              <a:buFont typeface="Wingdings"/>
              <a:buChar char="Ø"/>
              <a:defRPr/>
            </a:pPr>
            <a:r>
              <a:rPr lang="ru-RU" b="1">
                <a:solidFill>
                  <a:srgbClr val="2E6493"/>
                </a:solidFill>
                <a:latin typeface="Arial Narrow"/>
              </a:rPr>
              <a:t>Чтобы обезопасить детей, которым нельзя прививаться по медицинским показаниям, экспертами ВОЗ была разработана «стратегия кокона». </a:t>
            </a:r>
            <a:endParaRPr/>
          </a:p>
          <a:p>
            <a:pPr marL="283879" indent="-283879" algn="just">
              <a:buFont typeface="Wingdings"/>
              <a:buChar char="Ø"/>
              <a:defRPr/>
            </a:pPr>
            <a:r>
              <a:rPr lang="ru-RU" b="1">
                <a:solidFill>
                  <a:srgbClr val="2E6493"/>
                </a:solidFill>
                <a:latin typeface="Arial Narrow"/>
              </a:rPr>
              <a:t>Она предполагает активную иммунизацию близкого окружения ребенка, снижает риск инфицирования ребенка. </a:t>
            </a:r>
            <a:endParaRPr b="1"/>
          </a:p>
        </p:txBody>
      </p:sp>
      <p:sp>
        <p:nvSpPr>
          <p:cNvPr id="5" name="TextBox 4"/>
          <p:cNvSpPr txBox="1"/>
          <p:nvPr/>
        </p:nvSpPr>
        <p:spPr bwMode="auto">
          <a:xfrm>
            <a:off x="251519" y="1340768"/>
            <a:ext cx="7705215" cy="457559"/>
          </a:xfrm>
          <a:prstGeom prst="rect">
            <a:avLst/>
          </a:prstGeom>
          <a:noFill/>
        </p:spPr>
        <p:txBody>
          <a:bodyPr wrap="square" rtlCol="0">
            <a:spAutoFit/>
          </a:bodyPr>
          <a:lstStyle/>
          <a:p>
            <a:pPr algn="ctr">
              <a:defRPr/>
            </a:pPr>
            <a:r>
              <a:rPr lang="ru-RU" sz="2400" b="1">
                <a:solidFill>
                  <a:srgbClr val="2E6493"/>
                </a:solidFill>
                <a:latin typeface="Arial Narrow"/>
              </a:rPr>
              <a:t>«Стратегия кокона»</a:t>
            </a:r>
            <a:endParaRPr lang="ru-RU" sz="2400" i="1">
              <a:solidFill>
                <a:srgbClr val="2E6493"/>
              </a:solidFill>
              <a:latin typeface="Arial Narrow"/>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6" name="Рисунок 5"/>
          <p:cNvPicPr>
            <a:picLocks noChangeAspect="1"/>
          </p:cNvPicPr>
          <p:nvPr/>
        </p:nvPicPr>
        <p:blipFill>
          <a:blip r:embed="rId2"/>
          <a:stretch/>
        </p:blipFill>
        <p:spPr bwMode="auto">
          <a:xfrm>
            <a:off x="1522" y="0"/>
            <a:ext cx="9140956" cy="6858000"/>
          </a:xfrm>
          <a:prstGeom prst="rect">
            <a:avLst/>
          </a:prstGeom>
        </p:spPr>
      </p:pic>
      <p:sp>
        <p:nvSpPr>
          <p:cNvPr id="4" name="Прямоугольник 3"/>
          <p:cNvSpPr/>
          <p:nvPr/>
        </p:nvSpPr>
        <p:spPr bwMode="auto">
          <a:xfrm>
            <a:off x="0" y="1124744"/>
            <a:ext cx="5827740" cy="72008"/>
          </a:xfrm>
          <a:prstGeom prst="rect">
            <a:avLst/>
          </a:prstGeom>
          <a:solidFill>
            <a:srgbClr val="237B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a:p>
        </p:txBody>
      </p:sp>
      <p:sp>
        <p:nvSpPr>
          <p:cNvPr id="13" name="TextBox 16"/>
          <p:cNvSpPr txBox="1"/>
          <p:nvPr/>
        </p:nvSpPr>
        <p:spPr bwMode="auto">
          <a:xfrm>
            <a:off x="179512" y="188641"/>
            <a:ext cx="5400600" cy="523220"/>
          </a:xfrm>
          <a:prstGeom prst="rect">
            <a:avLst/>
          </a:prstGeom>
          <a:noFill/>
        </p:spPr>
        <p:txBody>
          <a:bodyPr wrap="square" rtlCol="0">
            <a:spAutoFit/>
          </a:bodyPr>
          <a:lstStyle>
            <a:defPPr>
              <a:defRPr lang="ru-RU"/>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gn="just">
              <a:defRPr/>
            </a:pPr>
            <a:r>
              <a:rPr lang="ru-RU" sz="1400" b="1">
                <a:solidFill>
                  <a:srgbClr val="2E6493"/>
                </a:solidFill>
                <a:latin typeface="Arial"/>
                <a:cs typeface="Arial"/>
              </a:rPr>
              <a:t>Департамент здравоохранения Ханты-Мансийского автономного округа – Югры </a:t>
            </a:r>
            <a:r>
              <a:rPr lang="ru-RU" sz="1200" b="1">
                <a:solidFill>
                  <a:srgbClr val="2E6493"/>
                </a:solidFill>
                <a:latin typeface="Arial"/>
                <a:cs typeface="Arial"/>
              </a:rPr>
              <a:t>   </a:t>
            </a:r>
            <a:endParaRPr lang="ru-RU" sz="1200">
              <a:solidFill>
                <a:srgbClr val="2E6493"/>
              </a:solidFill>
              <a:latin typeface="Arial"/>
              <a:cs typeface="Arial"/>
            </a:endParaRPr>
          </a:p>
        </p:txBody>
      </p:sp>
      <p:sp>
        <p:nvSpPr>
          <p:cNvPr id="15" name="TextBox 14"/>
          <p:cNvSpPr txBox="1"/>
          <p:nvPr/>
        </p:nvSpPr>
        <p:spPr bwMode="auto">
          <a:xfrm>
            <a:off x="179510" y="2348879"/>
            <a:ext cx="7693209" cy="2560679"/>
          </a:xfrm>
          <a:prstGeom prst="rect">
            <a:avLst/>
          </a:prstGeom>
          <a:noFill/>
        </p:spPr>
        <p:txBody>
          <a:bodyPr wrap="square" rtlCol="0">
            <a:spAutoFit/>
          </a:bodyPr>
          <a:lstStyle/>
          <a:p>
            <a:pPr algn="just">
              <a:defRPr/>
            </a:pPr>
            <a:r>
              <a:rPr lang="ru-RU" b="1">
                <a:solidFill>
                  <a:srgbClr val="2E6493"/>
                </a:solidFill>
                <a:latin typeface="Arial Narrow"/>
              </a:rPr>
              <a:t>Бактерии, резистентные к целому ряду антибактериальных препаратов! </a:t>
            </a:r>
            <a:endParaRPr b="1"/>
          </a:p>
          <a:p>
            <a:pPr algn="just">
              <a:buFont typeface="Wingdings"/>
              <a:buChar char="Ø"/>
              <a:defRPr/>
            </a:pPr>
            <a:r>
              <a:rPr lang="ru-RU" b="1">
                <a:solidFill>
                  <a:srgbClr val="2E6493"/>
                </a:solidFill>
                <a:latin typeface="Arial Narrow"/>
              </a:rPr>
              <a:t>Пневмококк. </a:t>
            </a:r>
            <a:endParaRPr b="1"/>
          </a:p>
          <a:p>
            <a:pPr algn="just">
              <a:buFont typeface="Wingdings"/>
              <a:buChar char="Ø"/>
              <a:defRPr/>
            </a:pPr>
            <a:r>
              <a:rPr lang="ru-RU" b="1">
                <a:solidFill>
                  <a:srgbClr val="2E6493"/>
                </a:solidFill>
                <a:latin typeface="Arial Narrow"/>
              </a:rPr>
              <a:t>Гемофильная палочка. </a:t>
            </a:r>
            <a:endParaRPr b="1"/>
          </a:p>
          <a:p>
            <a:pPr algn="just">
              <a:defRPr/>
            </a:pPr>
            <a:endParaRPr lang="ru-RU" b="1">
              <a:solidFill>
                <a:srgbClr val="2E6493"/>
              </a:solidFill>
              <a:latin typeface="Arial Narrow"/>
            </a:endParaRPr>
          </a:p>
          <a:p>
            <a:pPr algn="just">
              <a:buFont typeface="Wingdings"/>
              <a:buChar char="v"/>
              <a:defRPr/>
            </a:pPr>
            <a:r>
              <a:rPr lang="ru-RU" b="1">
                <a:solidFill>
                  <a:srgbClr val="2E6493"/>
                </a:solidFill>
                <a:latin typeface="Arial Narrow"/>
              </a:rPr>
              <a:t>Прививки против пневмококка и гемофильной инфекции – входят в комплекс лечебно-реабилитационных мероприятий. </a:t>
            </a:r>
            <a:endParaRPr b="1"/>
          </a:p>
          <a:p>
            <a:pPr algn="just">
              <a:buFont typeface="Wingdings"/>
              <a:buChar char="v"/>
              <a:defRPr/>
            </a:pPr>
            <a:r>
              <a:rPr lang="ru-RU" b="1">
                <a:solidFill>
                  <a:srgbClr val="2E6493"/>
                </a:solidFill>
                <a:latin typeface="Arial Narrow"/>
              </a:rPr>
              <a:t>ВОЗ рекомендует включение вакцины для профилактики гемофильной инфекции во все программы иммунизации младенцев. </a:t>
            </a:r>
            <a:endParaRPr/>
          </a:p>
          <a:p>
            <a:pPr algn="just">
              <a:defRPr/>
            </a:pPr>
            <a:endParaRPr lang="ru-RU">
              <a:solidFill>
                <a:srgbClr val="2E6493"/>
              </a:solidFill>
              <a:latin typeface="Arial Narrow"/>
            </a:endParaRPr>
          </a:p>
        </p:txBody>
      </p:sp>
      <p:sp>
        <p:nvSpPr>
          <p:cNvPr id="5" name="TextBox 4"/>
          <p:cNvSpPr txBox="1"/>
          <p:nvPr/>
        </p:nvSpPr>
        <p:spPr bwMode="auto">
          <a:xfrm>
            <a:off x="251519" y="1340768"/>
            <a:ext cx="7705215" cy="830997"/>
          </a:xfrm>
          <a:prstGeom prst="rect">
            <a:avLst/>
          </a:prstGeom>
          <a:noFill/>
        </p:spPr>
        <p:txBody>
          <a:bodyPr wrap="square" rtlCol="0">
            <a:spAutoFit/>
          </a:bodyPr>
          <a:lstStyle/>
          <a:p>
            <a:pPr algn="ctr">
              <a:defRPr/>
            </a:pPr>
            <a:r>
              <a:rPr lang="ru-RU" sz="2400" b="1">
                <a:solidFill>
                  <a:srgbClr val="2E6493"/>
                </a:solidFill>
                <a:latin typeface="Arial Narrow"/>
              </a:rPr>
              <a:t>Вакцинопрофилактика прерывает порочный круг роста резистентности к  антибиотикам</a:t>
            </a:r>
            <a:endParaRPr lang="ru-RU" sz="2400" i="1">
              <a:solidFill>
                <a:srgbClr val="2E6493"/>
              </a:solidFill>
              <a:latin typeface="Arial Narrow"/>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6" name="Рисунок 5"/>
          <p:cNvPicPr>
            <a:picLocks noChangeAspect="1"/>
          </p:cNvPicPr>
          <p:nvPr/>
        </p:nvPicPr>
        <p:blipFill>
          <a:blip r:embed="rId2"/>
          <a:stretch/>
        </p:blipFill>
        <p:spPr bwMode="auto">
          <a:xfrm>
            <a:off x="1522" y="0"/>
            <a:ext cx="9140956" cy="6858000"/>
          </a:xfrm>
          <a:prstGeom prst="rect">
            <a:avLst/>
          </a:prstGeom>
        </p:spPr>
      </p:pic>
      <p:sp>
        <p:nvSpPr>
          <p:cNvPr id="4" name="Прямоугольник 3"/>
          <p:cNvSpPr/>
          <p:nvPr/>
        </p:nvSpPr>
        <p:spPr bwMode="auto">
          <a:xfrm>
            <a:off x="0" y="1124744"/>
            <a:ext cx="5827740" cy="72008"/>
          </a:xfrm>
          <a:prstGeom prst="rect">
            <a:avLst/>
          </a:prstGeom>
          <a:solidFill>
            <a:srgbClr val="237B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a:p>
        </p:txBody>
      </p:sp>
      <p:sp>
        <p:nvSpPr>
          <p:cNvPr id="13" name="TextBox 16"/>
          <p:cNvSpPr txBox="1"/>
          <p:nvPr/>
        </p:nvSpPr>
        <p:spPr bwMode="auto">
          <a:xfrm>
            <a:off x="179512" y="188641"/>
            <a:ext cx="5400600" cy="523220"/>
          </a:xfrm>
          <a:prstGeom prst="rect">
            <a:avLst/>
          </a:prstGeom>
          <a:noFill/>
        </p:spPr>
        <p:txBody>
          <a:bodyPr wrap="square" rtlCol="0">
            <a:spAutoFit/>
          </a:bodyPr>
          <a:lstStyle>
            <a:defPPr>
              <a:defRPr lang="ru-RU"/>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gn="just">
              <a:defRPr/>
            </a:pPr>
            <a:r>
              <a:rPr lang="ru-RU" sz="1400" b="1">
                <a:solidFill>
                  <a:srgbClr val="2E6493"/>
                </a:solidFill>
                <a:latin typeface="Arial"/>
                <a:cs typeface="Arial"/>
              </a:rPr>
              <a:t>Департамент здравоохранения Ханты-Мансийского автономного округа – Югры </a:t>
            </a:r>
            <a:r>
              <a:rPr lang="ru-RU" sz="1200" b="1">
                <a:solidFill>
                  <a:srgbClr val="2E6493"/>
                </a:solidFill>
                <a:latin typeface="Arial"/>
                <a:cs typeface="Arial"/>
              </a:rPr>
              <a:t> </a:t>
            </a:r>
            <a:endParaRPr lang="ru-RU" sz="1200">
              <a:solidFill>
                <a:srgbClr val="2E6493"/>
              </a:solidFill>
              <a:latin typeface="Arial"/>
              <a:cs typeface="Arial"/>
            </a:endParaRPr>
          </a:p>
        </p:txBody>
      </p:sp>
      <p:sp>
        <p:nvSpPr>
          <p:cNvPr id="15" name="TextBox 14"/>
          <p:cNvSpPr txBox="1"/>
          <p:nvPr/>
        </p:nvSpPr>
        <p:spPr bwMode="auto">
          <a:xfrm>
            <a:off x="467544" y="2565100"/>
            <a:ext cx="7416824" cy="707886"/>
          </a:xfrm>
          <a:prstGeom prst="rect">
            <a:avLst/>
          </a:prstGeom>
          <a:noFill/>
        </p:spPr>
        <p:txBody>
          <a:bodyPr wrap="square" rtlCol="0">
            <a:spAutoFit/>
          </a:bodyPr>
          <a:lstStyle/>
          <a:p>
            <a:pPr algn="ctr">
              <a:defRPr/>
            </a:pPr>
            <a:endParaRPr lang="ru-RU" sz="2000" b="1">
              <a:solidFill>
                <a:srgbClr val="2E6493"/>
              </a:solidFill>
              <a:latin typeface="Arial Narrow"/>
            </a:endParaRPr>
          </a:p>
          <a:p>
            <a:pPr algn="ctr">
              <a:defRPr/>
            </a:pPr>
            <a:endParaRPr lang="ru-RU" sz="2000" b="1">
              <a:solidFill>
                <a:srgbClr val="2E6493"/>
              </a:solidFill>
              <a:latin typeface="Arial Narrow"/>
            </a:endParaRPr>
          </a:p>
        </p:txBody>
      </p:sp>
      <p:sp>
        <p:nvSpPr>
          <p:cNvPr id="5" name="TextBox 4"/>
          <p:cNvSpPr txBox="1"/>
          <p:nvPr/>
        </p:nvSpPr>
        <p:spPr bwMode="auto">
          <a:xfrm>
            <a:off x="251520" y="1536174"/>
            <a:ext cx="8640960" cy="461665"/>
          </a:xfrm>
          <a:prstGeom prst="rect">
            <a:avLst/>
          </a:prstGeom>
          <a:noFill/>
        </p:spPr>
        <p:txBody>
          <a:bodyPr wrap="square" rtlCol="0">
            <a:spAutoFit/>
          </a:bodyPr>
          <a:lstStyle/>
          <a:p>
            <a:pPr algn="ctr">
              <a:defRPr/>
            </a:pPr>
            <a:r>
              <a:rPr lang="ru-RU" sz="2400" b="1">
                <a:solidFill>
                  <a:srgbClr val="2E6493"/>
                </a:solidFill>
                <a:latin typeface="Arial Narrow"/>
              </a:rPr>
              <a:t>Календари прививок разных стран</a:t>
            </a:r>
            <a:endParaRPr/>
          </a:p>
        </p:txBody>
      </p:sp>
      <p:pic>
        <p:nvPicPr>
          <p:cNvPr id="9" name="Picture 2" descr="chislopreduprezhdbol"/>
          <p:cNvPicPr>
            <a:picLocks noChangeAspect="1" noChangeArrowheads="1"/>
          </p:cNvPicPr>
          <p:nvPr/>
        </p:nvPicPr>
        <p:blipFill>
          <a:blip r:embed="rId3"/>
          <a:stretch/>
        </p:blipFill>
        <p:spPr bwMode="auto">
          <a:xfrm>
            <a:off x="179512" y="2060848"/>
            <a:ext cx="7776864" cy="446449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6" name="Рисунок 5"/>
          <p:cNvPicPr>
            <a:picLocks noChangeAspect="1"/>
          </p:cNvPicPr>
          <p:nvPr/>
        </p:nvPicPr>
        <p:blipFill>
          <a:blip r:embed="rId2"/>
          <a:stretch/>
        </p:blipFill>
        <p:spPr bwMode="auto">
          <a:xfrm>
            <a:off x="1522" y="0"/>
            <a:ext cx="9140956" cy="6858000"/>
          </a:xfrm>
          <a:prstGeom prst="rect">
            <a:avLst/>
          </a:prstGeom>
        </p:spPr>
      </p:pic>
      <p:sp>
        <p:nvSpPr>
          <p:cNvPr id="4" name="Прямоугольник 3"/>
          <p:cNvSpPr/>
          <p:nvPr/>
        </p:nvSpPr>
        <p:spPr bwMode="auto">
          <a:xfrm>
            <a:off x="0" y="1124744"/>
            <a:ext cx="5827740" cy="72008"/>
          </a:xfrm>
          <a:prstGeom prst="rect">
            <a:avLst/>
          </a:prstGeom>
          <a:solidFill>
            <a:srgbClr val="237B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a:p>
        </p:txBody>
      </p:sp>
      <p:sp>
        <p:nvSpPr>
          <p:cNvPr id="13" name="TextBox 16"/>
          <p:cNvSpPr txBox="1"/>
          <p:nvPr/>
        </p:nvSpPr>
        <p:spPr bwMode="auto">
          <a:xfrm>
            <a:off x="179512" y="188641"/>
            <a:ext cx="5400600" cy="523220"/>
          </a:xfrm>
          <a:prstGeom prst="rect">
            <a:avLst/>
          </a:prstGeom>
          <a:noFill/>
        </p:spPr>
        <p:txBody>
          <a:bodyPr wrap="square" rtlCol="0">
            <a:spAutoFit/>
          </a:bodyPr>
          <a:lstStyle>
            <a:defPPr>
              <a:defRPr lang="ru-RU"/>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gn="just">
              <a:defRPr/>
            </a:pPr>
            <a:r>
              <a:rPr lang="ru-RU" sz="1400" b="1">
                <a:solidFill>
                  <a:srgbClr val="2E6493"/>
                </a:solidFill>
                <a:latin typeface="Arial"/>
                <a:cs typeface="Arial"/>
              </a:rPr>
              <a:t>Департамент здравоохранения Ханты-Мансийского автономного округа – Югры </a:t>
            </a:r>
            <a:r>
              <a:rPr lang="ru-RU" sz="1200" b="1">
                <a:solidFill>
                  <a:srgbClr val="2E6493"/>
                </a:solidFill>
                <a:latin typeface="Arial"/>
                <a:cs typeface="Arial"/>
              </a:rPr>
              <a:t>   </a:t>
            </a:r>
            <a:endParaRPr lang="ru-RU" sz="1200">
              <a:solidFill>
                <a:srgbClr val="2E6493"/>
              </a:solidFill>
              <a:latin typeface="Arial"/>
              <a:cs typeface="Arial"/>
            </a:endParaRPr>
          </a:p>
        </p:txBody>
      </p:sp>
      <p:sp>
        <p:nvSpPr>
          <p:cNvPr id="15" name="TextBox 14"/>
          <p:cNvSpPr txBox="1"/>
          <p:nvPr/>
        </p:nvSpPr>
        <p:spPr bwMode="auto">
          <a:xfrm>
            <a:off x="467542" y="1628798"/>
            <a:ext cx="7291526" cy="5029559"/>
          </a:xfrm>
          <a:prstGeom prst="rect">
            <a:avLst/>
          </a:prstGeom>
          <a:noFill/>
        </p:spPr>
        <p:txBody>
          <a:bodyPr wrap="square" rtlCol="0">
            <a:spAutoFit/>
          </a:bodyPr>
          <a:lstStyle/>
          <a:p>
            <a:pPr marL="283879" indent="-283879" algn="just">
              <a:buFont typeface="Wingdings"/>
              <a:buChar char="Ø"/>
              <a:defRPr/>
            </a:pPr>
            <a:r>
              <a:rPr lang="ru-RU" b="1">
                <a:solidFill>
                  <a:schemeClr val="tx2"/>
                </a:solidFill>
                <a:latin typeface="Arial Narrow"/>
              </a:rPr>
              <a:t>В России Календарь прививок впервые был введен в 1973 году </a:t>
            </a:r>
            <a:br>
              <a:rPr lang="ru-RU" b="1">
                <a:solidFill>
                  <a:schemeClr val="tx2"/>
                </a:solidFill>
                <a:latin typeface="Arial Narrow"/>
              </a:rPr>
            </a:br>
            <a:r>
              <a:rPr lang="ru-RU" b="1">
                <a:solidFill>
                  <a:schemeClr val="tx2"/>
                </a:solidFill>
                <a:latin typeface="Arial Narrow"/>
              </a:rPr>
              <a:t>и в начале 1980-х включал вакцинацию против 7 инфекций (туберкулез, полиомиелит (ОПВ), коклюша, дифтерии, столбняка, кори и эпидемического паротита).</a:t>
            </a:r>
            <a:endParaRPr b="1">
              <a:solidFill>
                <a:schemeClr val="tx2"/>
              </a:solidFill>
              <a:latin typeface="Arial Narrow"/>
            </a:endParaRPr>
          </a:p>
          <a:p>
            <a:pPr marL="283879" indent="-283879" algn="just">
              <a:buFont typeface="Wingdings"/>
              <a:buChar char="Ø"/>
              <a:defRPr/>
            </a:pPr>
            <a:r>
              <a:rPr lang="ru-RU" b="1">
                <a:solidFill>
                  <a:schemeClr val="tx2"/>
                </a:solidFill>
                <a:latin typeface="Arial Narrow"/>
              </a:rPr>
              <a:t>В дальнейшем Национальный календарь расширялся и сейчас Российское государство гарантирует бесплатную вакцинацию от 12 инфекций  и от 19 – по эпидемическим показаниям для людей определенных профессий и проживающих в определенных территориях (риск-ориентированный подход).</a:t>
            </a:r>
            <a:endParaRPr b="1">
              <a:solidFill>
                <a:schemeClr val="tx2"/>
              </a:solidFill>
              <a:latin typeface="Arial Narrow"/>
            </a:endParaRPr>
          </a:p>
          <a:p>
            <a:pPr marL="283879" indent="-283879" algn="just">
              <a:buFont typeface="Wingdings"/>
              <a:buChar char="Ø"/>
              <a:defRPr/>
            </a:pPr>
            <a:r>
              <a:rPr lang="ru-RU" b="1">
                <a:solidFill>
                  <a:schemeClr val="tx2"/>
                </a:solidFill>
                <a:latin typeface="Arial Narrow"/>
              </a:rPr>
              <a:t>Российский Нацкалендарь прививок сегодня – один из самых полных, он постоянно совершенствуется и по числу включенных в него инфекций соответствует лучшим мировым практикам. </a:t>
            </a:r>
            <a:endParaRPr b="1">
              <a:solidFill>
                <a:schemeClr val="tx2"/>
              </a:solidFill>
              <a:latin typeface="Arial Narrow"/>
            </a:endParaRPr>
          </a:p>
          <a:p>
            <a:pPr marL="283879" indent="-283879" algn="just">
              <a:buFont typeface="Wingdings"/>
              <a:buChar char="Ø"/>
              <a:defRPr/>
            </a:pPr>
            <a:r>
              <a:rPr lang="ru-RU" b="1">
                <a:solidFill>
                  <a:schemeClr val="tx2"/>
                </a:solidFill>
                <a:latin typeface="Arial Narrow"/>
              </a:rPr>
              <a:t>«Идеальный календарь вакцинации-2023» Союза педиатров России в дополнение к указанным 12 инфекциям, включает вакцинацию против ротавирусной инфекции, ветряной оспы, менингококковой инфекции и папилломовирусной инфекции, гепатита А. </a:t>
            </a:r>
            <a:endParaRPr b="1">
              <a:solidFill>
                <a:schemeClr val="tx2"/>
              </a:solidFill>
              <a:latin typeface="Arial Narrow"/>
            </a:endParaRPr>
          </a:p>
          <a:p>
            <a:pPr marL="283879" indent="-283879" algn="just">
              <a:buFont typeface="Wingdings"/>
              <a:buChar char="Ø"/>
              <a:defRPr/>
            </a:pPr>
            <a:r>
              <a:rPr lang="ru-RU" b="1">
                <a:solidFill>
                  <a:schemeClr val="tx2"/>
                </a:solidFill>
                <a:latin typeface="Arial Narrow"/>
              </a:rPr>
              <a:t>Население Югры имеет возможность бесплатно защитить себя и своих детей против указанных инфекций. </a:t>
            </a:r>
            <a:endParaRPr b="1">
              <a:solidFill>
                <a:schemeClr val="tx2"/>
              </a:solidFill>
              <a:latin typeface="Arial Narrow"/>
            </a:endParaRPr>
          </a:p>
        </p:txBody>
      </p:sp>
      <p:sp>
        <p:nvSpPr>
          <p:cNvPr id="5" name="TextBox 4"/>
          <p:cNvSpPr txBox="1"/>
          <p:nvPr/>
        </p:nvSpPr>
        <p:spPr bwMode="auto">
          <a:xfrm>
            <a:off x="251520" y="1196752"/>
            <a:ext cx="8640960" cy="461665"/>
          </a:xfrm>
          <a:prstGeom prst="rect">
            <a:avLst/>
          </a:prstGeom>
          <a:noFill/>
        </p:spPr>
        <p:txBody>
          <a:bodyPr wrap="square" rtlCol="0">
            <a:spAutoFit/>
          </a:bodyPr>
          <a:lstStyle/>
          <a:p>
            <a:pPr algn="ctr">
              <a:defRPr/>
            </a:pPr>
            <a:r>
              <a:rPr lang="ru-RU" sz="2400" b="1">
                <a:solidFill>
                  <a:srgbClr val="2E6493"/>
                </a:solidFill>
                <a:latin typeface="Arial Narrow"/>
              </a:rPr>
              <a:t>Национальный календарь прививок </a:t>
            </a:r>
            <a:endParaRPr lang="ru-RU" sz="2400" i="1">
              <a:solidFill>
                <a:srgbClr val="2E6493"/>
              </a:solidFill>
              <a:latin typeface="Arial Narrow"/>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6" name="Рисунок 5"/>
          <p:cNvPicPr>
            <a:picLocks noChangeAspect="1"/>
          </p:cNvPicPr>
          <p:nvPr/>
        </p:nvPicPr>
        <p:blipFill>
          <a:blip r:embed="rId2"/>
          <a:stretch/>
        </p:blipFill>
        <p:spPr bwMode="auto">
          <a:xfrm>
            <a:off x="1522" y="0"/>
            <a:ext cx="9140956" cy="6858000"/>
          </a:xfrm>
          <a:prstGeom prst="rect">
            <a:avLst/>
          </a:prstGeom>
        </p:spPr>
      </p:pic>
      <p:sp>
        <p:nvSpPr>
          <p:cNvPr id="4" name="Прямоугольник 3"/>
          <p:cNvSpPr/>
          <p:nvPr/>
        </p:nvSpPr>
        <p:spPr bwMode="auto">
          <a:xfrm>
            <a:off x="0" y="1124744"/>
            <a:ext cx="5827740" cy="72008"/>
          </a:xfrm>
          <a:prstGeom prst="rect">
            <a:avLst/>
          </a:prstGeom>
          <a:solidFill>
            <a:srgbClr val="237B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a:p>
        </p:txBody>
      </p:sp>
      <p:sp>
        <p:nvSpPr>
          <p:cNvPr id="13" name="TextBox 16"/>
          <p:cNvSpPr txBox="1"/>
          <p:nvPr/>
        </p:nvSpPr>
        <p:spPr bwMode="auto">
          <a:xfrm>
            <a:off x="179512" y="188641"/>
            <a:ext cx="5400600" cy="523220"/>
          </a:xfrm>
          <a:prstGeom prst="rect">
            <a:avLst/>
          </a:prstGeom>
          <a:noFill/>
        </p:spPr>
        <p:txBody>
          <a:bodyPr wrap="square" rtlCol="0">
            <a:spAutoFit/>
          </a:bodyPr>
          <a:lstStyle>
            <a:defPPr>
              <a:defRPr lang="ru-RU"/>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gn="just">
              <a:defRPr/>
            </a:pPr>
            <a:r>
              <a:rPr lang="ru-RU" sz="1400" b="1">
                <a:solidFill>
                  <a:srgbClr val="2E6493"/>
                </a:solidFill>
                <a:latin typeface="Arial"/>
              </a:rPr>
              <a:t>Департамент здравоохранения Ханты-Мансийского автономного округа – Югры </a:t>
            </a:r>
            <a:r>
              <a:rPr lang="ru-RU" sz="1200" b="1">
                <a:solidFill>
                  <a:srgbClr val="2E6493"/>
                </a:solidFill>
                <a:latin typeface="Arial"/>
              </a:rPr>
              <a:t>  </a:t>
            </a:r>
            <a:endParaRPr lang="ru-RU" sz="1200">
              <a:solidFill>
                <a:srgbClr val="2E6493"/>
              </a:solidFill>
              <a:latin typeface="Arial"/>
              <a:cs typeface="Arial"/>
            </a:endParaRPr>
          </a:p>
        </p:txBody>
      </p:sp>
      <p:sp>
        <p:nvSpPr>
          <p:cNvPr id="15" name="TextBox 14"/>
          <p:cNvSpPr txBox="1"/>
          <p:nvPr/>
        </p:nvSpPr>
        <p:spPr bwMode="auto">
          <a:xfrm>
            <a:off x="467543" y="1700807"/>
            <a:ext cx="7439812" cy="4985980"/>
          </a:xfrm>
          <a:prstGeom prst="rect">
            <a:avLst/>
          </a:prstGeom>
          <a:noFill/>
        </p:spPr>
        <p:txBody>
          <a:bodyPr wrap="square" rtlCol="0">
            <a:spAutoFit/>
          </a:bodyPr>
          <a:lstStyle/>
          <a:p>
            <a:pPr marL="342900" indent="-342900" algn="just">
              <a:buAutoNum type="arabicPeriod"/>
              <a:defRPr/>
            </a:pPr>
            <a:r>
              <a:rPr lang="ru-RU" b="1">
                <a:solidFill>
                  <a:schemeClr val="tx2"/>
                </a:solidFill>
                <a:latin typeface="Arial Narrow"/>
              </a:rPr>
              <a:t>По оценке ВОЗ, Россия входит в число стран с высоким бременем туберкулеза, одна из причин – распространение множественной лекарственной устойчивости (МЛУ) возбудителя. </a:t>
            </a:r>
            <a:endParaRPr b="1">
              <a:solidFill>
                <a:schemeClr val="tx2"/>
              </a:solidFill>
            </a:endParaRPr>
          </a:p>
          <a:p>
            <a:pPr marL="342900" indent="-342900" algn="just">
              <a:buAutoNum type="arabicPeriod"/>
              <a:defRPr/>
            </a:pPr>
            <a:r>
              <a:rPr lang="ru-RU" b="1">
                <a:solidFill>
                  <a:schemeClr val="tx2"/>
                </a:solidFill>
                <a:latin typeface="Arial Narrow"/>
              </a:rPr>
              <a:t>У 48% микобактерий, выделенных от больных в России, отмечается резистентность к 2 препаратам, 16% демонстрируют МЛУ. </a:t>
            </a:r>
            <a:endParaRPr b="1">
              <a:solidFill>
                <a:schemeClr val="tx2"/>
              </a:solidFill>
            </a:endParaRPr>
          </a:p>
          <a:p>
            <a:pPr marL="342900" indent="-342900" algn="just">
              <a:buAutoNum type="arabicPeriod"/>
              <a:defRPr/>
            </a:pPr>
            <a:r>
              <a:rPr lang="ru-RU" b="1">
                <a:solidFill>
                  <a:schemeClr val="tx2"/>
                </a:solidFill>
                <a:latin typeface="Arial Narrow"/>
              </a:rPr>
              <a:t>Вывод: для каждого 6 пациента с </a:t>
            </a:r>
            <a:r>
              <a:rPr lang="en-US" b="1">
                <a:solidFill>
                  <a:schemeClr val="tx2"/>
                </a:solidFill>
                <a:latin typeface="Arial Narrow"/>
              </a:rPr>
              <a:t>Tbs</a:t>
            </a:r>
            <a:r>
              <a:rPr lang="ru-RU" b="1">
                <a:solidFill>
                  <a:schemeClr val="tx2"/>
                </a:solidFill>
                <a:latin typeface="Arial Narrow"/>
              </a:rPr>
              <a:t> может не оказаться эффективного лечения! </a:t>
            </a:r>
            <a:endParaRPr/>
          </a:p>
          <a:p>
            <a:pPr marL="342900" indent="-342900" algn="just">
              <a:buAutoNum type="arabicPeriod"/>
              <a:defRPr/>
            </a:pPr>
            <a:r>
              <a:rPr lang="ru-RU" b="1">
                <a:solidFill>
                  <a:schemeClr val="tx2"/>
                </a:solidFill>
                <a:latin typeface="Arial Narrow"/>
              </a:rPr>
              <a:t>В ХМАО - Югре заболеваемость туберкулезом стабилизировалась на высоком уровне. В ряде муниципальных образований заболеваемость превышает окружной показатель (2018 - 2022 заболело туберкулезом детей до 17 лет - 139 чел.). </a:t>
            </a:r>
            <a:endParaRPr/>
          </a:p>
          <a:p>
            <a:pPr algn="ctr">
              <a:defRPr/>
            </a:pPr>
            <a:endParaRPr lang="ru-RU" sz="2000" b="1">
              <a:solidFill>
                <a:schemeClr val="tx2"/>
              </a:solidFill>
              <a:latin typeface="Arial Narrow"/>
            </a:endParaRPr>
          </a:p>
          <a:p>
            <a:pPr algn="ctr">
              <a:defRPr/>
            </a:pPr>
            <a:r>
              <a:rPr lang="ru-RU" sz="2000" b="1">
                <a:solidFill>
                  <a:schemeClr val="tx2"/>
                </a:solidFill>
                <a:latin typeface="Arial Narrow"/>
              </a:rPr>
              <a:t>Вакцинация остается единственным методом предупреждения тяжелых и часто летальных форм туберкулеза у детей! Является неотъемлемой частью календарей многих стран (обязательна более чем в 60 странах мира. Официально рекомендована еще в 118). </a:t>
            </a:r>
            <a:endParaRPr b="1">
              <a:solidFill>
                <a:schemeClr val="tx2"/>
              </a:solidFill>
            </a:endParaRPr>
          </a:p>
          <a:p>
            <a:pPr algn="ctr">
              <a:defRPr/>
            </a:pPr>
            <a:endParaRPr lang="ru-RU" sz="2000" b="1">
              <a:solidFill>
                <a:srgbClr val="2E6493"/>
              </a:solidFill>
              <a:latin typeface="Arial Narrow"/>
            </a:endParaRPr>
          </a:p>
        </p:txBody>
      </p:sp>
      <p:sp>
        <p:nvSpPr>
          <p:cNvPr id="5" name="TextBox 4"/>
          <p:cNvSpPr txBox="1"/>
          <p:nvPr/>
        </p:nvSpPr>
        <p:spPr bwMode="auto">
          <a:xfrm>
            <a:off x="251520" y="1268760"/>
            <a:ext cx="8640960" cy="461665"/>
          </a:xfrm>
          <a:prstGeom prst="rect">
            <a:avLst/>
          </a:prstGeom>
          <a:noFill/>
        </p:spPr>
        <p:txBody>
          <a:bodyPr wrap="square" rtlCol="0">
            <a:spAutoFit/>
          </a:bodyPr>
          <a:lstStyle/>
          <a:p>
            <a:pPr algn="ctr">
              <a:defRPr/>
            </a:pPr>
            <a:r>
              <a:rPr lang="ru-RU" sz="2400" b="1">
                <a:solidFill>
                  <a:srgbClr val="2E6493"/>
                </a:solidFill>
                <a:latin typeface="Arial Narrow"/>
              </a:rPr>
              <a:t>Туберкулез</a:t>
            </a:r>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Arial"/>
        <a:cs typeface="Arial"/>
      </a:majorFont>
      <a:minorFont>
        <a:latin typeface="Calibri"/>
        <a:ea typeface="Arial"/>
        <a:cs typeface="Arial"/>
      </a:minorFont>
    </a:fontScheme>
    <a:fmtScheme name="Стандартная">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TotalTime>
  <Words>2547</Words>
  <Application>Microsoft Office PowerPoint</Application>
  <DocSecurity>0</DocSecurity>
  <PresentationFormat>Экран (4:3)</PresentationFormat>
  <Paragraphs>243</Paragraphs>
  <Slides>32</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32</vt:i4>
      </vt:variant>
    </vt:vector>
  </HeadingPairs>
  <TitlesOfParts>
    <vt:vector size="38" baseType="lpstr">
      <vt:lpstr>Arial</vt:lpstr>
      <vt:lpstr>Arial Narrow</vt:lpstr>
      <vt:lpstr>Calibri</vt:lpstr>
      <vt:lpstr>Times New Roman</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Manager/>
  <Company>SPecialiST RePack</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subject/>
  <dc:creator>aleksei2505@yandex.ru</dc:creator>
  <cp:keywords/>
  <dc:description/>
  <cp:lastModifiedBy>Шишминцева  Надежда Александровна</cp:lastModifiedBy>
  <cp:revision>129</cp:revision>
  <cp:lastPrinted>2024-01-31T15:03:42Z</cp:lastPrinted>
  <dcterms:created xsi:type="dcterms:W3CDTF">2021-08-03T10:54:52Z</dcterms:created>
  <dcterms:modified xsi:type="dcterms:W3CDTF">2024-01-31T15:04:36Z</dcterms:modified>
  <cp:category/>
  <dc:identifier/>
  <cp:contentStatus/>
  <dc:language/>
  <cp:version/>
</cp:coreProperties>
</file>