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9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03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82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57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4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4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64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53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4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2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925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636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76AA8-D31A-45B1-84CC-1656DCEDEF5F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247AE-2EC6-4C64-B1B9-1F9026084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26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lkmr.egisz.rosminzdrav.ru/main-page/unauthorise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b="1" dirty="0" smtClean="0"/>
              <a:t>Периодическая аккредитация в 2023 году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НПА. Требования. Портфолио.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58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Отчет о профессиональной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Согласование отчета  идет руководителем организации, в которой аккредитуемый осуществляет профессиональную деятельность, и заверяется печатью организации либо прилагается мотивированный отказ , подписанный </a:t>
            </a:r>
            <a:r>
              <a:rPr lang="ru-RU" dirty="0" smtClean="0"/>
              <a:t>руководителем, с </a:t>
            </a:r>
            <a:r>
              <a:rPr lang="ru-RU" dirty="0" smtClean="0"/>
              <a:t>объяснением причины.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66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/>
              <a:t>Отчет о профессиональной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Отчет не согласовывают:</a:t>
            </a:r>
          </a:p>
          <a:p>
            <a:r>
              <a:rPr lang="ru-RU" dirty="0" smtClean="0"/>
              <a:t>временно неработающие</a:t>
            </a:r>
          </a:p>
          <a:p>
            <a:r>
              <a:rPr lang="ru-RU" dirty="0" smtClean="0"/>
              <a:t>ИП</a:t>
            </a:r>
          </a:p>
          <a:p>
            <a:r>
              <a:rPr lang="ru-RU" dirty="0" smtClean="0"/>
              <a:t>Руководители медицинских и фармацевтических организаций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i="1" dirty="0" smtClean="0"/>
              <a:t>Эти специалисты прикладывают несогласованный отчет  по последнему месту работы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7220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FF"/>
          </a:solidFill>
        </p:spPr>
        <p:txBody>
          <a:bodyPr/>
          <a:lstStyle/>
          <a:p>
            <a:pPr algn="ctr"/>
            <a:r>
              <a:rPr lang="ru-RU" b="1" dirty="0" smtClean="0"/>
              <a:t>Частые причины отказа на периодической аккредитации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Заполнение не по формам , указанным в приказе МЗ 40н (взяты старые шаблоны или вообще не по шаблонам)</a:t>
            </a:r>
          </a:p>
          <a:p>
            <a:r>
              <a:rPr lang="ru-RU" dirty="0" smtClean="0"/>
              <a:t>Отсутствие подписей в необходимых местах</a:t>
            </a:r>
          </a:p>
          <a:p>
            <a:r>
              <a:rPr lang="ru-RU" dirty="0" smtClean="0"/>
              <a:t>Отправка бумажного варианта портфолио при  наличии ЛК В ФРМР</a:t>
            </a:r>
          </a:p>
          <a:p>
            <a:r>
              <a:rPr lang="ru-RU" dirty="0" smtClean="0"/>
              <a:t>Несоответствие заявленной специальности </a:t>
            </a:r>
          </a:p>
          <a:p>
            <a:r>
              <a:rPr lang="ru-RU" dirty="0" smtClean="0"/>
              <a:t>Суммарный срок освоения программ повышения квалификации не соответствует требованиям приказа 709н (менее 144 часов)</a:t>
            </a:r>
          </a:p>
          <a:p>
            <a:r>
              <a:rPr lang="ru-RU" dirty="0" smtClean="0"/>
              <a:t>Отсутствие согласованного отчета руководителем ( за исключением перечисленных выше категорий специалистов)</a:t>
            </a:r>
          </a:p>
          <a:p>
            <a:r>
              <a:rPr lang="ru-RU" dirty="0" smtClean="0"/>
              <a:t>Плохие копии документов</a:t>
            </a:r>
          </a:p>
          <a:p>
            <a:r>
              <a:rPr lang="ru-RU" dirty="0" smtClean="0"/>
              <a:t>Недостоверность документов об образовании (нет данных в </a:t>
            </a:r>
            <a:r>
              <a:rPr lang="ru-RU" dirty="0" err="1" smtClean="0"/>
              <a:t>фио</a:t>
            </a:r>
            <a:r>
              <a:rPr lang="ru-RU" dirty="0" smtClean="0"/>
              <a:t> </a:t>
            </a:r>
            <a:r>
              <a:rPr lang="ru-RU" dirty="0" err="1" smtClean="0"/>
              <a:t>фрдо</a:t>
            </a:r>
            <a:r>
              <a:rPr lang="ru-RU" dirty="0" smtClean="0"/>
              <a:t>)</a:t>
            </a:r>
          </a:p>
          <a:p>
            <a:r>
              <a:rPr lang="ru-RU" dirty="0" smtClean="0"/>
              <a:t>Отсутствие стажа по специальности за отчетный период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171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Официальный сайт ФАЦ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en-US" sz="5400" b="1" dirty="0" smtClean="0"/>
              <a:t>fca-rosminzdrav.ru</a:t>
            </a:r>
            <a:endParaRPr lang="ru-RU" sz="5400" b="1" dirty="0" smtClean="0"/>
          </a:p>
          <a:p>
            <a:pPr marL="0" indent="0" algn="ctr">
              <a:buNone/>
            </a:pPr>
            <a:r>
              <a:rPr lang="ru-RU" sz="1800" dirty="0" smtClean="0"/>
              <a:t>ЗДЕСЬ ЕСТЬ:</a:t>
            </a:r>
          </a:p>
          <a:p>
            <a:pPr marL="0" indent="0" algn="ctr">
              <a:buNone/>
            </a:pPr>
            <a:r>
              <a:rPr lang="ru-RU" sz="1800" dirty="0" smtClean="0"/>
              <a:t> * АКТУАЛЬНЫЕ ШАБЛОНЫ ДЛЯ ЗАПОЛНЕНИЯ ПОРТФОЛИО,</a:t>
            </a:r>
          </a:p>
          <a:p>
            <a:pPr marL="0" indent="0" algn="ctr">
              <a:buNone/>
            </a:pPr>
            <a:r>
              <a:rPr lang="ru-RU" sz="1800" dirty="0" smtClean="0"/>
              <a:t> * АДРЕСА И ГРАФИК РАБОТЫ ФАЦ</a:t>
            </a:r>
          </a:p>
          <a:p>
            <a:pPr marL="0" indent="0" algn="ctr">
              <a:buNone/>
            </a:pPr>
            <a:r>
              <a:rPr lang="ru-RU" sz="1800" dirty="0" smtClean="0"/>
              <a:t>* РЕШЕНИЯ АТТЕСТАЦИОННЫХ КОМИСИЙ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1461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ru-RU" b="1" dirty="0" smtClean="0"/>
              <a:t>КАК ПРОВЕРИТЬ, ЕСТЬ ЛИ СПЕЦИАЛИСТ В ФРМР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b="1" dirty="0" smtClean="0">
                <a:hlinkClick r:id="rId2"/>
              </a:rPr>
              <a:t>https://lkmr.egisz.rosminzdrav.ru/main-page/unauthorised</a:t>
            </a: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ПРИ ПЕРЕХОДЕ ПО ЭТОЙ ССЫЛКЕ ЧЕРЕЗ ЛК  в </a:t>
            </a:r>
            <a:r>
              <a:rPr lang="ru-RU" b="1" dirty="0" err="1" smtClean="0"/>
              <a:t>Госуслугах</a:t>
            </a:r>
            <a:r>
              <a:rPr lang="ru-RU" b="1" dirty="0" smtClean="0"/>
              <a:t> клиента видно, внесен ли он в ФРМР. </a:t>
            </a: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Если внесен, выйдет ЛК  с возможностью подать заявление</a:t>
            </a:r>
          </a:p>
          <a:p>
            <a:pPr marL="0" indent="0" algn="ctr">
              <a:buNone/>
            </a:pPr>
            <a:r>
              <a:rPr lang="ru-RU" b="1" dirty="0" smtClean="0"/>
              <a:t>Если не внесен, выйдет сообщение «данный СНИЛС  не найден в системе»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8941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АККРЕДИТАЦИЯ МЕДИЦИНСКИХ СПЕЦИАЛИСТОВ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ПРИКАЗ МЗ РФ №709Н от 28.10.2022</a:t>
            </a:r>
          </a:p>
          <a:p>
            <a:pPr marL="0" indent="0" algn="ctr">
              <a:buNone/>
            </a:pPr>
            <a:r>
              <a:rPr lang="ru-RU" b="1" dirty="0" smtClean="0"/>
              <a:t>«Об утверждении Положения об аккредитации специалистов»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 smtClean="0"/>
              <a:t>Вступил  в силу с 01 января 2023 года и действует до 1 января 2029 года</a:t>
            </a:r>
          </a:p>
          <a:p>
            <a:pPr marL="0" indent="0" algn="ctr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1900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pPr algn="ctr"/>
            <a:r>
              <a:rPr lang="ru-RU" b="1" dirty="0" smtClean="0"/>
              <a:t>Основные изменения в приказе 709н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Подача документов возможна 2 способами:</a:t>
            </a:r>
          </a:p>
          <a:p>
            <a:pPr marL="514350" indent="-514350">
              <a:buAutoNum type="arabicParenR"/>
            </a:pPr>
            <a:r>
              <a:rPr lang="ru-RU" dirty="0" smtClean="0"/>
              <a:t>Бумажный вариант (почта России и другие почтовые службы)</a:t>
            </a:r>
          </a:p>
          <a:p>
            <a:pPr marL="514350" indent="-514350">
              <a:buAutoNum type="arabicParenR"/>
            </a:pPr>
            <a:r>
              <a:rPr lang="ru-RU" dirty="0" smtClean="0"/>
              <a:t>Отправка через ФРМР  в электронном виде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i="1" dirty="0" smtClean="0"/>
              <a:t>*при наличии личного кабинета в ФРМР отправка почтой в бумажном варианте запрещена!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3514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pPr algn="ctr"/>
            <a:r>
              <a:rPr lang="ru-RU" b="1" dirty="0" smtClean="0"/>
              <a:t>Основные изменения в приказе 709н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Специалисты, получившие квалификационную категорию в текущем году или году, предшествующем подаче документов на периодическую аккредитацию, смогут пройти ее без формирования отчета о профессиональной деятельности. Достаточно только образовательной части (сведении об обучении)</a:t>
            </a:r>
          </a:p>
          <a:p>
            <a:r>
              <a:rPr lang="ru-RU" dirty="0" smtClean="0"/>
              <a:t>Педагогические и научные работники могут согласовать свой отчет в учебном заведении, где осуществляют профессиональную деятельность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79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ПЕРИОДИЧЕСКАЯ АККРЕДИТАЦИЯ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Важные критерии для прохождения:</a:t>
            </a:r>
          </a:p>
          <a:p>
            <a:r>
              <a:rPr lang="ru-RU" dirty="0" smtClean="0"/>
              <a:t>Наличие сертификата или свидетельства об аккредитации по аккредитуемой специальности</a:t>
            </a:r>
          </a:p>
          <a:p>
            <a:r>
              <a:rPr lang="ru-RU" dirty="0" smtClean="0"/>
              <a:t>Отсутствие перерыва в стаже по специальности более 5 лет</a:t>
            </a:r>
          </a:p>
          <a:p>
            <a:r>
              <a:rPr lang="ru-RU" dirty="0" smtClean="0"/>
              <a:t>Регулярное повышение квалификации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870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Периодическая аккредитация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Основной и единственный этап периодической аккредитации- это </a:t>
            </a:r>
            <a:r>
              <a:rPr lang="ru-RU" b="1" dirty="0" smtClean="0"/>
              <a:t>оценка портфолио</a:t>
            </a:r>
          </a:p>
          <a:p>
            <a:pPr marL="0" indent="0" algn="ctr">
              <a:buNone/>
            </a:pPr>
            <a:r>
              <a:rPr lang="ru-RU" b="1" dirty="0" smtClean="0"/>
              <a:t>Портфолио: сведения о суммарном освоении  программ повышения квалификации (ПК) за отчетный период + отчет о профессиональной 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9216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ПЕРИОДИЧЕСКАЯ АККРЕДИТАЦИ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ДОПУСК К ПЕРИОДИЧЕСКОЙ АККРЕДИТАЦИИ С 1 ЯНВАРЯ 2023 ГОДА ПО 1 ЯНВАРЯ 2029 ГОДА: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ПК НЕ МЕНЕЕ 144 ЧАСОВ ( НЕ ОБЯЗАТЕЛЬНО ОДНИМ ЦИКЛОМ)</a:t>
            </a:r>
          </a:p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 algn="ctr">
              <a:buNone/>
            </a:pPr>
            <a:r>
              <a:rPr lang="ru-RU" dirty="0" smtClean="0"/>
              <a:t>ПК НЕ </a:t>
            </a:r>
            <a:r>
              <a:rPr lang="ru-RU" smtClean="0"/>
              <a:t>МЕНЕЕ 72 </a:t>
            </a:r>
            <a:r>
              <a:rPr lang="ru-RU" dirty="0" smtClean="0"/>
              <a:t>ЧАСОВ + ИОМ, 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646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Периодическая аккредитация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Список документов:</a:t>
            </a:r>
          </a:p>
          <a:p>
            <a:pPr marL="514350" indent="-514350">
              <a:buAutoNum type="arabicPeriod"/>
            </a:pPr>
            <a:r>
              <a:rPr lang="ru-RU" dirty="0" smtClean="0"/>
              <a:t>Заявление о допуске к периодической аккредитации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документа, удостоверяющего личность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документа , подтверждающего факт изменения фамилии, имени, отчества (при наличии)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Портфолио за последние 5 лет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сертификата специалиста (</a:t>
            </a:r>
            <a:r>
              <a:rPr lang="ru-RU" dirty="0" err="1" smtClean="0"/>
              <a:t>свид</a:t>
            </a:r>
            <a:r>
              <a:rPr lang="ru-RU" dirty="0" smtClean="0"/>
              <a:t> –</a:t>
            </a:r>
            <a:r>
              <a:rPr lang="ru-RU" dirty="0" err="1" smtClean="0"/>
              <a:t>ва</a:t>
            </a:r>
            <a:r>
              <a:rPr lang="ru-RU" dirty="0" smtClean="0"/>
              <a:t> об аккредитации)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документа об образовании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диплома о </a:t>
            </a:r>
            <a:r>
              <a:rPr lang="ru-RU" dirty="0" err="1" smtClean="0"/>
              <a:t>профпереподготовке</a:t>
            </a:r>
            <a:r>
              <a:rPr lang="ru-RU" dirty="0" smtClean="0"/>
              <a:t> (при наличии)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Копии удостоверений о повышении квалификации за отчетный период (при наличии)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Копия трудовой книжки  или сведения о трудовой деятельности (справка с места работы, договор </a:t>
            </a:r>
            <a:r>
              <a:rPr lang="ru-RU" dirty="0" err="1" smtClean="0"/>
              <a:t>гпх</a:t>
            </a:r>
            <a:r>
              <a:rPr lang="ru-RU" dirty="0" smtClean="0"/>
              <a:t> и </a:t>
            </a:r>
            <a:r>
              <a:rPr lang="ru-RU" dirty="0" err="1" smtClean="0"/>
              <a:t>тп</a:t>
            </a:r>
            <a:r>
              <a:rPr lang="ru-RU" dirty="0" smtClean="0"/>
              <a:t>)</a:t>
            </a:r>
          </a:p>
          <a:p>
            <a:pPr marL="514350" indent="-514350">
              <a:buAutoNum type="arabicPeriod"/>
            </a:pPr>
            <a:r>
              <a:rPr lang="ru-RU" dirty="0" smtClean="0"/>
              <a:t>СНИЛС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7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ru-RU" b="1" dirty="0" smtClean="0"/>
              <a:t>Дополнительные документы к периодической аккредитации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/>
              <a:t>Если специалист находится в декретном отпуске:</a:t>
            </a:r>
          </a:p>
          <a:p>
            <a:pPr marL="0" indent="0">
              <a:buNone/>
            </a:pPr>
            <a:r>
              <a:rPr lang="ru-RU" dirty="0" smtClean="0"/>
              <a:t>К основному списку добавить копию свидетельства о рождении ребенка</a:t>
            </a:r>
          </a:p>
          <a:p>
            <a:r>
              <a:rPr lang="ru-RU" b="1" dirty="0" smtClean="0"/>
              <a:t>Если специалист является ИП:</a:t>
            </a:r>
          </a:p>
          <a:p>
            <a:pPr marL="0" indent="0">
              <a:buNone/>
            </a:pPr>
            <a:r>
              <a:rPr lang="ru-RU" dirty="0" smtClean="0"/>
              <a:t>К основному списку добавить свидетельство ИП + лицензию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Также у каждого клиента запросить логин и пароль от кабинета НМО (ПРИ НАЛИЧИИ)</a:t>
            </a:r>
          </a:p>
          <a:p>
            <a:pPr marL="0" indent="0">
              <a:buNone/>
            </a:pPr>
            <a:r>
              <a:rPr lang="ru-RU" b="1" dirty="0" smtClean="0"/>
              <a:t>ЕСЛИ отправка ФРМР ЧЕРЕЗ НАС- ЛОГИН И ПАРОЛЬ ОТ ГОСУСЛУГ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70511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619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Периодическая аккредитация в 2023 году</vt:lpstr>
      <vt:lpstr>АККРЕДИТАЦИЯ МЕДИЦИНСКИХ СПЕЦИАЛИСТОВ</vt:lpstr>
      <vt:lpstr>Основные изменения в приказе 709н</vt:lpstr>
      <vt:lpstr>Основные изменения в приказе 709н</vt:lpstr>
      <vt:lpstr>ПЕРИОДИЧЕСКАЯ АККРЕДИТАЦИЯ</vt:lpstr>
      <vt:lpstr>Периодическая аккредитация</vt:lpstr>
      <vt:lpstr>ПЕРИОДИЧЕСКАЯ АККРЕДИТАЦИЯ</vt:lpstr>
      <vt:lpstr>Периодическая аккредитация</vt:lpstr>
      <vt:lpstr>Дополнительные документы к периодической аккредитации</vt:lpstr>
      <vt:lpstr>Отчет о профессиональной деятельности</vt:lpstr>
      <vt:lpstr>Отчет о профессиональной деятельности</vt:lpstr>
      <vt:lpstr>Частые причины отказа на периодической аккредитации</vt:lpstr>
      <vt:lpstr>Официальный сайт ФАЦ</vt:lpstr>
      <vt:lpstr>КАК ПРОВЕРИТЬ, ЕСТЬ ЛИ СПЕЦИАЛИСТ В ФРМР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Периодическая аккредитация в 2023 году</dc:title>
  <dc:creator>Admin</dc:creator>
  <cp:lastModifiedBy>Рузова Лола Каримовна</cp:lastModifiedBy>
  <cp:revision>30</cp:revision>
  <dcterms:created xsi:type="dcterms:W3CDTF">2023-03-17T07:46:38Z</dcterms:created>
  <dcterms:modified xsi:type="dcterms:W3CDTF">2024-06-20T04:12:51Z</dcterms:modified>
</cp:coreProperties>
</file>